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04" r:id="rId3"/>
    <p:sldId id="294" r:id="rId4"/>
    <p:sldId id="295" r:id="rId5"/>
    <p:sldId id="305" r:id="rId6"/>
    <p:sldId id="296" r:id="rId7"/>
    <p:sldId id="306" r:id="rId8"/>
    <p:sldId id="307" r:id="rId9"/>
    <p:sldId id="317" r:id="rId10"/>
    <p:sldId id="308" r:id="rId11"/>
    <p:sldId id="297" r:id="rId12"/>
    <p:sldId id="318" r:id="rId13"/>
    <p:sldId id="309" r:id="rId14"/>
    <p:sldId id="320" r:id="rId15"/>
    <p:sldId id="321" r:id="rId16"/>
    <p:sldId id="310" r:id="rId17"/>
    <p:sldId id="311" r:id="rId18"/>
    <p:sldId id="312" r:id="rId19"/>
    <p:sldId id="313" r:id="rId20"/>
    <p:sldId id="322" r:id="rId21"/>
    <p:sldId id="314" r:id="rId22"/>
    <p:sldId id="323" r:id="rId23"/>
    <p:sldId id="324" r:id="rId24"/>
    <p:sldId id="315" r:id="rId25"/>
    <p:sldId id="316"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94" autoAdjust="0"/>
  </p:normalViewPr>
  <p:slideViewPr>
    <p:cSldViewPr>
      <p:cViewPr>
        <p:scale>
          <a:sx n="80" d="100"/>
          <a:sy n="80" d="100"/>
        </p:scale>
        <p:origin x="-1086" y="384"/>
      </p:cViewPr>
      <p:guideLst>
        <p:guide orient="horz" pos="2160"/>
        <p:guide pos="2880"/>
      </p:guideLst>
    </p:cSldViewPr>
  </p:slideViewPr>
  <p:notesTextViewPr>
    <p:cViewPr>
      <p:scale>
        <a:sx n="1" d="1"/>
        <a:sy n="1" d="1"/>
      </p:scale>
      <p:origin x="0" y="0"/>
    </p:cViewPr>
  </p:notesTextViewPr>
  <p:sorterViewPr>
    <p:cViewPr>
      <p:scale>
        <a:sx n="100" d="100"/>
        <a:sy n="100" d="100"/>
      </p:scale>
      <p:origin x="0" y="18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6.5835338291046958E-2"/>
          <c:y val="0.15506967879015124"/>
          <c:w val="0.745576334208224"/>
          <c:h val="0.73361423572053497"/>
        </c:manualLayout>
      </c:layout>
      <c:lineChart>
        <c:grouping val="standard"/>
        <c:varyColors val="0"/>
        <c:ser>
          <c:idx val="0"/>
          <c:order val="0"/>
          <c:tx>
            <c:strRef>
              <c:f>Sheet1!$B$1</c:f>
              <c:strCache>
                <c:ptCount val="1"/>
                <c:pt idx="0">
                  <c:v>Column1</c:v>
                </c:pt>
              </c:strCache>
            </c:strRef>
          </c:tx>
          <c:marker>
            <c:symbol val="none"/>
          </c:marker>
          <c:cat>
            <c:numRef>
              <c:f>Sheet1!$A$2:$A$20</c:f>
              <c:numCache>
                <c:formatCode>General</c:formatCode>
                <c:ptCount val="1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numCache>
            </c:numRef>
          </c:cat>
          <c:val>
            <c:numRef>
              <c:f>Sheet1!$B$2:$B$20</c:f>
              <c:numCache>
                <c:formatCode>General</c:formatCode>
                <c:ptCount val="19"/>
                <c:pt idx="0">
                  <c:v>3</c:v>
                </c:pt>
                <c:pt idx="3">
                  <c:v>2.5</c:v>
                </c:pt>
                <c:pt idx="6">
                  <c:v>2</c:v>
                </c:pt>
                <c:pt idx="9">
                  <c:v>1.5</c:v>
                </c:pt>
                <c:pt idx="12">
                  <c:v>1</c:v>
                </c:pt>
                <c:pt idx="15">
                  <c:v>0.5</c:v>
                </c:pt>
                <c:pt idx="18">
                  <c:v>0</c:v>
                </c:pt>
              </c:numCache>
            </c:numRef>
          </c:val>
          <c:smooth val="0"/>
        </c:ser>
        <c:dLbls>
          <c:showLegendKey val="0"/>
          <c:showVal val="0"/>
          <c:showCatName val="0"/>
          <c:showSerName val="0"/>
          <c:showPercent val="0"/>
          <c:showBubbleSize val="0"/>
        </c:dLbls>
        <c:marker val="1"/>
        <c:smooth val="0"/>
        <c:axId val="140765824"/>
        <c:axId val="124883328"/>
      </c:lineChart>
      <c:catAx>
        <c:axId val="140765824"/>
        <c:scaling>
          <c:orientation val="minMax"/>
        </c:scaling>
        <c:delete val="0"/>
        <c:axPos val="b"/>
        <c:numFmt formatCode="General" sourceLinked="1"/>
        <c:majorTickMark val="out"/>
        <c:minorTickMark val="none"/>
        <c:tickLblPos val="nextTo"/>
        <c:crossAx val="124883328"/>
        <c:crosses val="autoZero"/>
        <c:auto val="1"/>
        <c:lblAlgn val="ctr"/>
        <c:lblOffset val="100"/>
        <c:noMultiLvlLbl val="0"/>
      </c:catAx>
      <c:valAx>
        <c:axId val="124883328"/>
        <c:scaling>
          <c:orientation val="minMax"/>
        </c:scaling>
        <c:delete val="0"/>
        <c:axPos val="l"/>
        <c:majorGridlines>
          <c:spPr>
            <a:ln>
              <a:noFill/>
            </a:ln>
          </c:spPr>
        </c:majorGridlines>
        <c:numFmt formatCode="General" sourceLinked="1"/>
        <c:majorTickMark val="out"/>
        <c:minorTickMark val="none"/>
        <c:tickLblPos val="nextTo"/>
        <c:crossAx val="140765824"/>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6.58353990473413E-2"/>
          <c:y val="0.15226372818337225"/>
          <c:w val="0.745576334208224"/>
          <c:h val="0.73361423572053497"/>
        </c:manualLayout>
      </c:layout>
      <c:lineChart>
        <c:grouping val="standard"/>
        <c:varyColors val="0"/>
        <c:ser>
          <c:idx val="0"/>
          <c:order val="0"/>
          <c:tx>
            <c:strRef>
              <c:f>Sheet1!$B$1</c:f>
              <c:strCache>
                <c:ptCount val="1"/>
                <c:pt idx="0">
                  <c:v>Column1</c:v>
                </c:pt>
              </c:strCache>
            </c:strRef>
          </c:tx>
          <c:marker>
            <c:symbol val="none"/>
          </c:marker>
          <c:cat>
            <c:numRef>
              <c:f>Sheet1!$A$2:$A$20</c:f>
              <c:numCache>
                <c:formatCode>General</c:formatCode>
                <c:ptCount val="1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numCache>
            </c:numRef>
          </c:cat>
          <c:val>
            <c:numRef>
              <c:f>Sheet1!$B$2:$B$20</c:f>
              <c:numCache>
                <c:formatCode>General</c:formatCode>
                <c:ptCount val="19"/>
                <c:pt idx="0">
                  <c:v>3</c:v>
                </c:pt>
                <c:pt idx="3">
                  <c:v>2.5</c:v>
                </c:pt>
                <c:pt idx="6">
                  <c:v>2</c:v>
                </c:pt>
                <c:pt idx="9">
                  <c:v>1.5</c:v>
                </c:pt>
                <c:pt idx="12">
                  <c:v>1</c:v>
                </c:pt>
                <c:pt idx="15">
                  <c:v>0.5</c:v>
                </c:pt>
                <c:pt idx="18">
                  <c:v>0</c:v>
                </c:pt>
              </c:numCache>
            </c:numRef>
          </c:val>
          <c:smooth val="0"/>
        </c:ser>
        <c:dLbls>
          <c:showLegendKey val="0"/>
          <c:showVal val="0"/>
          <c:showCatName val="0"/>
          <c:showSerName val="0"/>
          <c:showPercent val="0"/>
          <c:showBubbleSize val="0"/>
        </c:dLbls>
        <c:marker val="1"/>
        <c:smooth val="0"/>
        <c:axId val="194071936"/>
        <c:axId val="194081920"/>
      </c:lineChart>
      <c:catAx>
        <c:axId val="194071936"/>
        <c:scaling>
          <c:orientation val="minMax"/>
        </c:scaling>
        <c:delete val="0"/>
        <c:axPos val="b"/>
        <c:numFmt formatCode="General" sourceLinked="1"/>
        <c:majorTickMark val="out"/>
        <c:minorTickMark val="none"/>
        <c:tickLblPos val="nextTo"/>
        <c:crossAx val="194081920"/>
        <c:crosses val="autoZero"/>
        <c:auto val="1"/>
        <c:lblAlgn val="ctr"/>
        <c:lblOffset val="100"/>
        <c:noMultiLvlLbl val="0"/>
      </c:catAx>
      <c:valAx>
        <c:axId val="194081920"/>
        <c:scaling>
          <c:orientation val="minMax"/>
        </c:scaling>
        <c:delete val="0"/>
        <c:axPos val="l"/>
        <c:majorGridlines>
          <c:spPr>
            <a:ln>
              <a:noFill/>
            </a:ln>
          </c:spPr>
        </c:majorGridlines>
        <c:numFmt formatCode="General" sourceLinked="1"/>
        <c:majorTickMark val="out"/>
        <c:minorTickMark val="none"/>
        <c:tickLblPos val="nextTo"/>
        <c:crossAx val="194071936"/>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0.11111</cdr:x>
      <cdr:y>0.25595</cdr:y>
    </cdr:from>
    <cdr:to>
      <cdr:x>0.80556</cdr:x>
      <cdr:y>0.8892</cdr:y>
    </cdr:to>
    <cdr:cxnSp macro="">
      <cdr:nvCxnSpPr>
        <cdr:cNvPr id="3" name="Straight Connector 2"/>
        <cdr:cNvCxnSpPr/>
      </cdr:nvCxnSpPr>
      <cdr:spPr>
        <a:xfrm xmlns:a="http://schemas.openxmlformats.org/drawingml/2006/main">
          <a:off x="609600" y="858157"/>
          <a:ext cx="3810000" cy="212316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0.06944</cdr:x>
      <cdr:y>0.46429</cdr:y>
    </cdr:from>
    <cdr:to>
      <cdr:x>0.34896</cdr:x>
      <cdr:y>0.46429</cdr:y>
    </cdr:to>
    <cdr:cxnSp macro="">
      <cdr:nvCxnSpPr>
        <cdr:cNvPr id="6" name="Straight Connector 5"/>
        <cdr:cNvCxnSpPr/>
      </cdr:nvCxnSpPr>
      <cdr:spPr>
        <a:xfrm xmlns:a="http://schemas.openxmlformats.org/drawingml/2006/main">
          <a:off x="381000" y="1485900"/>
          <a:ext cx="1533525" cy="0"/>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0.34375</cdr:x>
      <cdr:y>0.46726</cdr:y>
    </cdr:from>
    <cdr:to>
      <cdr:x>0.34549</cdr:x>
      <cdr:y>0.88393</cdr:y>
    </cdr:to>
    <cdr:cxnSp macro="">
      <cdr:nvCxnSpPr>
        <cdr:cNvPr id="8" name="Straight Connector 7"/>
        <cdr:cNvCxnSpPr/>
      </cdr:nvCxnSpPr>
      <cdr:spPr>
        <a:xfrm xmlns:a="http://schemas.openxmlformats.org/drawingml/2006/main" flipV="1">
          <a:off x="1885950" y="1495425"/>
          <a:ext cx="9525" cy="1333500"/>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0.00926</cdr:x>
      <cdr:y>0.03367</cdr:y>
    </cdr:from>
    <cdr:to>
      <cdr:x>0.07523</cdr:x>
      <cdr:y>0.12627</cdr:y>
    </cdr:to>
    <cdr:sp macro="" textlink="">
      <cdr:nvSpPr>
        <cdr:cNvPr id="5" name="Text Box 2"/>
        <cdr:cNvSpPr txBox="1">
          <a:spLocks xmlns:a="http://schemas.openxmlformats.org/drawingml/2006/main" noChangeArrowheads="1"/>
        </cdr:cNvSpPr>
      </cdr:nvSpPr>
      <cdr:spPr bwMode="auto">
        <a:xfrm xmlns:a="http://schemas.openxmlformats.org/drawingml/2006/main">
          <a:off x="76200" y="152400"/>
          <a:ext cx="542925" cy="419100"/>
        </a:xfrm>
        <a:prstGeom xmlns:a="http://schemas.openxmlformats.org/drawingml/2006/main" prst="rect">
          <a:avLst/>
        </a:prstGeom>
        <a:solidFill xmlns:a="http://schemas.openxmlformats.org/drawingml/2006/main">
          <a:srgbClr val="FFFFFF"/>
        </a:solidFill>
        <a:ln xmlns:a="http://schemas.openxmlformats.org/drawingml/2006/main" w="9525">
          <a:no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p xmlns:a="http://schemas.openxmlformats.org/drawingml/2006/main">
          <a:pPr marL="0" marR="0">
            <a:lnSpc>
              <a:spcPct val="115000"/>
            </a:lnSpc>
            <a:spcBef>
              <a:spcPts val="0"/>
            </a:spcBef>
            <a:spcAft>
              <a:spcPts val="1000"/>
            </a:spcAft>
          </a:pPr>
          <a:r>
            <a:rPr lang="fr-FR" sz="900">
              <a:effectLst/>
              <a:latin typeface="Calibri"/>
              <a:ea typeface="Calibri"/>
              <a:cs typeface="Arial"/>
            </a:rPr>
            <a:t>Prix cornet</a:t>
          </a:r>
          <a:endParaRPr lang="fr-FR" sz="1100">
            <a:effectLst/>
            <a:latin typeface="Calibri"/>
            <a:ea typeface="Calibri"/>
            <a:cs typeface="Arial"/>
          </a:endParaRPr>
        </a:p>
      </cdr:txBody>
    </cdr:sp>
  </cdr:relSizeAnchor>
  <cdr:relSizeAnchor xmlns:cdr="http://schemas.openxmlformats.org/drawingml/2006/chartDrawing">
    <cdr:from>
      <cdr:x>0.81481</cdr:x>
      <cdr:y>0.85865</cdr:y>
    </cdr:from>
    <cdr:to>
      <cdr:x>0.94676</cdr:x>
      <cdr:y>0.96177</cdr:y>
    </cdr:to>
    <cdr:sp macro="" textlink="">
      <cdr:nvSpPr>
        <cdr:cNvPr id="7" name="Text Box 2"/>
        <cdr:cNvSpPr txBox="1">
          <a:spLocks xmlns:a="http://schemas.openxmlformats.org/drawingml/2006/main" noChangeArrowheads="1"/>
        </cdr:cNvSpPr>
      </cdr:nvSpPr>
      <cdr:spPr bwMode="auto">
        <a:xfrm xmlns:a="http://schemas.openxmlformats.org/drawingml/2006/main">
          <a:off x="6705600" y="3886200"/>
          <a:ext cx="1085850" cy="466725"/>
        </a:xfrm>
        <a:prstGeom xmlns:a="http://schemas.openxmlformats.org/drawingml/2006/main" prst="rect">
          <a:avLst/>
        </a:prstGeom>
        <a:solidFill xmlns:a="http://schemas.openxmlformats.org/drawingml/2006/main">
          <a:srgbClr val="FFFFFF"/>
        </a:solidFill>
        <a:ln xmlns:a="http://schemas.openxmlformats.org/drawingml/2006/main" w="9525">
          <a:no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p xmlns:a="http://schemas.openxmlformats.org/drawingml/2006/main">
          <a:pPr marL="0" marR="0">
            <a:lnSpc>
              <a:spcPct val="115000"/>
            </a:lnSpc>
            <a:spcBef>
              <a:spcPts val="0"/>
            </a:spcBef>
            <a:spcAft>
              <a:spcPts val="1000"/>
            </a:spcAft>
          </a:pPr>
          <a:r>
            <a:rPr lang="en-US" sz="900">
              <a:effectLst/>
              <a:latin typeface="Calibri"/>
              <a:ea typeface="Calibri"/>
              <a:cs typeface="Arial"/>
            </a:rPr>
            <a:t>Quantit</a:t>
          </a:r>
          <a:r>
            <a:rPr lang="en-US" sz="900">
              <a:effectLst/>
              <a:latin typeface="Calibri"/>
              <a:ea typeface="Calibri"/>
              <a:cs typeface="Calibri"/>
            </a:rPr>
            <a:t>é</a:t>
          </a:r>
          <a:r>
            <a:rPr lang="en-US" sz="900">
              <a:effectLst/>
              <a:latin typeface="Calibri"/>
              <a:ea typeface="Calibri"/>
              <a:cs typeface="Arial"/>
            </a:rPr>
            <a:t> de cornets</a:t>
          </a:r>
          <a:endParaRPr lang="fr-FR" sz="1100">
            <a:effectLst/>
            <a:latin typeface="Calibri"/>
            <a:ea typeface="Calibri"/>
            <a:cs typeface="Arial"/>
          </a:endParaRPr>
        </a:p>
      </cdr:txBody>
    </cdr:sp>
  </cdr:relSizeAnchor>
  <cdr:relSizeAnchor xmlns:cdr="http://schemas.openxmlformats.org/drawingml/2006/chartDrawing">
    <cdr:from>
      <cdr:x>0.68519</cdr:x>
      <cdr:y>0.70712</cdr:y>
    </cdr:from>
    <cdr:to>
      <cdr:x>0.88889</cdr:x>
      <cdr:y>0.82497</cdr:y>
    </cdr:to>
    <cdr:sp macro="" textlink="">
      <cdr:nvSpPr>
        <cdr:cNvPr id="9" name="TextBox 8"/>
        <cdr:cNvSpPr txBox="1"/>
      </cdr:nvSpPr>
      <cdr:spPr>
        <a:xfrm xmlns:a="http://schemas.openxmlformats.org/drawingml/2006/main">
          <a:off x="5638800" y="3200400"/>
          <a:ext cx="1676400"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2000" dirty="0" smtClean="0"/>
            <a:t>Demande</a:t>
          </a:r>
          <a:endParaRPr lang="fr-FR" sz="2000" dirty="0"/>
        </a:p>
      </cdr:txBody>
    </cdr:sp>
  </cdr:relSizeAnchor>
</c:userShapes>
</file>

<file path=ppt/drawings/drawing2.xml><?xml version="1.0" encoding="utf-8"?>
<c:userShapes xmlns:c="http://schemas.openxmlformats.org/drawingml/2006/chart">
  <cdr:relSizeAnchor xmlns:cdr="http://schemas.openxmlformats.org/drawingml/2006/chartDrawing">
    <cdr:from>
      <cdr:x>0.07407</cdr:x>
      <cdr:y>0.25254</cdr:y>
    </cdr:from>
    <cdr:to>
      <cdr:x>0.62037</cdr:x>
      <cdr:y>0.67345</cdr:y>
    </cdr:to>
    <cdr:cxnSp macro="">
      <cdr:nvCxnSpPr>
        <cdr:cNvPr id="3" name="Straight Connector 2"/>
        <cdr:cNvCxnSpPr/>
      </cdr:nvCxnSpPr>
      <cdr:spPr>
        <a:xfrm xmlns:a="http://schemas.openxmlformats.org/drawingml/2006/main" flipV="1">
          <a:off x="609600" y="1143000"/>
          <a:ext cx="4495800" cy="190500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0.06944</cdr:x>
      <cdr:y>0.46429</cdr:y>
    </cdr:from>
    <cdr:to>
      <cdr:x>0.34896</cdr:x>
      <cdr:y>0.46429</cdr:y>
    </cdr:to>
    <cdr:cxnSp macro="">
      <cdr:nvCxnSpPr>
        <cdr:cNvPr id="6" name="Straight Connector 5"/>
        <cdr:cNvCxnSpPr/>
      </cdr:nvCxnSpPr>
      <cdr:spPr>
        <a:xfrm xmlns:a="http://schemas.openxmlformats.org/drawingml/2006/main">
          <a:off x="381000" y="1485900"/>
          <a:ext cx="1533525" cy="0"/>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0.34375</cdr:x>
      <cdr:y>0.46726</cdr:y>
    </cdr:from>
    <cdr:to>
      <cdr:x>0.34549</cdr:x>
      <cdr:y>0.88393</cdr:y>
    </cdr:to>
    <cdr:cxnSp macro="">
      <cdr:nvCxnSpPr>
        <cdr:cNvPr id="8" name="Straight Connector 7"/>
        <cdr:cNvCxnSpPr/>
      </cdr:nvCxnSpPr>
      <cdr:spPr>
        <a:xfrm xmlns:a="http://schemas.openxmlformats.org/drawingml/2006/main" flipV="1">
          <a:off x="1885950" y="1495425"/>
          <a:ext cx="9525" cy="1333500"/>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0.00926</cdr:x>
      <cdr:y>0.03367</cdr:y>
    </cdr:from>
    <cdr:to>
      <cdr:x>0.07523</cdr:x>
      <cdr:y>0.12627</cdr:y>
    </cdr:to>
    <cdr:sp macro="" textlink="">
      <cdr:nvSpPr>
        <cdr:cNvPr id="5" name="Text Box 2"/>
        <cdr:cNvSpPr txBox="1">
          <a:spLocks xmlns:a="http://schemas.openxmlformats.org/drawingml/2006/main" noChangeArrowheads="1"/>
        </cdr:cNvSpPr>
      </cdr:nvSpPr>
      <cdr:spPr bwMode="auto">
        <a:xfrm xmlns:a="http://schemas.openxmlformats.org/drawingml/2006/main">
          <a:off x="76200" y="152400"/>
          <a:ext cx="542925" cy="419100"/>
        </a:xfrm>
        <a:prstGeom xmlns:a="http://schemas.openxmlformats.org/drawingml/2006/main" prst="rect">
          <a:avLst/>
        </a:prstGeom>
        <a:solidFill xmlns:a="http://schemas.openxmlformats.org/drawingml/2006/main">
          <a:srgbClr val="FFFFFF"/>
        </a:solidFill>
        <a:ln xmlns:a="http://schemas.openxmlformats.org/drawingml/2006/main" w="9525">
          <a:no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p xmlns:a="http://schemas.openxmlformats.org/drawingml/2006/main">
          <a:pPr marL="0" marR="0">
            <a:lnSpc>
              <a:spcPct val="115000"/>
            </a:lnSpc>
            <a:spcBef>
              <a:spcPts val="0"/>
            </a:spcBef>
            <a:spcAft>
              <a:spcPts val="1000"/>
            </a:spcAft>
          </a:pPr>
          <a:r>
            <a:rPr lang="fr-FR" sz="900">
              <a:effectLst/>
              <a:latin typeface="Calibri"/>
              <a:ea typeface="Calibri"/>
              <a:cs typeface="Arial"/>
            </a:rPr>
            <a:t>Prix cornet</a:t>
          </a:r>
          <a:endParaRPr lang="fr-FR" sz="1100">
            <a:effectLst/>
            <a:latin typeface="Calibri"/>
            <a:ea typeface="Calibri"/>
            <a:cs typeface="Arial"/>
          </a:endParaRPr>
        </a:p>
      </cdr:txBody>
    </cdr:sp>
  </cdr:relSizeAnchor>
  <cdr:relSizeAnchor xmlns:cdr="http://schemas.openxmlformats.org/drawingml/2006/chartDrawing">
    <cdr:from>
      <cdr:x>0.81481</cdr:x>
      <cdr:y>0.85865</cdr:y>
    </cdr:from>
    <cdr:to>
      <cdr:x>0.94676</cdr:x>
      <cdr:y>0.96177</cdr:y>
    </cdr:to>
    <cdr:sp macro="" textlink="">
      <cdr:nvSpPr>
        <cdr:cNvPr id="7" name="Text Box 2"/>
        <cdr:cNvSpPr txBox="1">
          <a:spLocks xmlns:a="http://schemas.openxmlformats.org/drawingml/2006/main" noChangeArrowheads="1"/>
        </cdr:cNvSpPr>
      </cdr:nvSpPr>
      <cdr:spPr bwMode="auto">
        <a:xfrm xmlns:a="http://schemas.openxmlformats.org/drawingml/2006/main">
          <a:off x="6705600" y="3886200"/>
          <a:ext cx="1085850" cy="466725"/>
        </a:xfrm>
        <a:prstGeom xmlns:a="http://schemas.openxmlformats.org/drawingml/2006/main" prst="rect">
          <a:avLst/>
        </a:prstGeom>
        <a:solidFill xmlns:a="http://schemas.openxmlformats.org/drawingml/2006/main">
          <a:srgbClr val="FFFFFF"/>
        </a:solidFill>
        <a:ln xmlns:a="http://schemas.openxmlformats.org/drawingml/2006/main" w="9525">
          <a:no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p xmlns:a="http://schemas.openxmlformats.org/drawingml/2006/main">
          <a:pPr marL="0" marR="0">
            <a:lnSpc>
              <a:spcPct val="115000"/>
            </a:lnSpc>
            <a:spcBef>
              <a:spcPts val="0"/>
            </a:spcBef>
            <a:spcAft>
              <a:spcPts val="1000"/>
            </a:spcAft>
          </a:pPr>
          <a:r>
            <a:rPr lang="en-US" sz="900">
              <a:effectLst/>
              <a:latin typeface="Calibri"/>
              <a:ea typeface="Calibri"/>
              <a:cs typeface="Arial"/>
            </a:rPr>
            <a:t>Quantit</a:t>
          </a:r>
          <a:r>
            <a:rPr lang="en-US" sz="900">
              <a:effectLst/>
              <a:latin typeface="Calibri"/>
              <a:ea typeface="Calibri"/>
              <a:cs typeface="Calibri"/>
            </a:rPr>
            <a:t>é</a:t>
          </a:r>
          <a:r>
            <a:rPr lang="en-US" sz="900">
              <a:effectLst/>
              <a:latin typeface="Calibri"/>
              <a:ea typeface="Calibri"/>
              <a:cs typeface="Arial"/>
            </a:rPr>
            <a:t> de cornets</a:t>
          </a:r>
          <a:endParaRPr lang="fr-FR" sz="1100">
            <a:effectLst/>
            <a:latin typeface="Calibri"/>
            <a:ea typeface="Calibri"/>
            <a:cs typeface="Arial"/>
          </a:endParaRPr>
        </a:p>
      </cdr:txBody>
    </cdr:sp>
  </cdr:relSizeAnchor>
  <cdr:relSizeAnchor xmlns:cdr="http://schemas.openxmlformats.org/drawingml/2006/chartDrawing">
    <cdr:from>
      <cdr:x>0.62963</cdr:x>
      <cdr:y>0.20203</cdr:y>
    </cdr:from>
    <cdr:to>
      <cdr:x>0.75926</cdr:x>
      <cdr:y>0.35356</cdr:y>
    </cdr:to>
    <cdr:sp macro="" textlink="">
      <cdr:nvSpPr>
        <cdr:cNvPr id="9" name="TextBox 8"/>
        <cdr:cNvSpPr txBox="1"/>
      </cdr:nvSpPr>
      <cdr:spPr>
        <a:xfrm xmlns:a="http://schemas.openxmlformats.org/drawingml/2006/main">
          <a:off x="5181600" y="914400"/>
          <a:ext cx="1066800" cy="685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2000" dirty="0" smtClean="0"/>
            <a:t>Offre</a:t>
          </a:r>
          <a:endParaRPr lang="fr-FR" sz="2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538A99-2511-472C-B015-2E140253B172}" type="datetimeFigureOut">
              <a:rPr lang="fr-FR" smtClean="0"/>
              <a:t>11/03/2019</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5F73BE-ADD8-4CD5-B428-7B8DB30F9424}" type="slidenum">
              <a:rPr lang="fr-FR" smtClean="0"/>
              <a:t>‹#›</a:t>
            </a:fld>
            <a:endParaRPr lang="fr-FR"/>
          </a:p>
        </p:txBody>
      </p:sp>
    </p:spTree>
    <p:extLst>
      <p:ext uri="{BB962C8B-B14F-4D97-AF65-F5344CB8AC3E}">
        <p14:creationId xmlns:p14="http://schemas.microsoft.com/office/powerpoint/2010/main" val="491800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D5F73BE-ADD8-4CD5-B428-7B8DB30F9424}" type="slidenum">
              <a:rPr lang="fr-FR" smtClean="0"/>
              <a:t>10</a:t>
            </a:fld>
            <a:endParaRPr lang="fr-FR"/>
          </a:p>
        </p:txBody>
      </p:sp>
    </p:spTree>
    <p:extLst>
      <p:ext uri="{BB962C8B-B14F-4D97-AF65-F5344CB8AC3E}">
        <p14:creationId xmlns:p14="http://schemas.microsoft.com/office/powerpoint/2010/main" val="2165729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D5F73BE-ADD8-4CD5-B428-7B8DB30F9424}" type="slidenum">
              <a:rPr lang="fr-FR" smtClean="0"/>
              <a:t>13</a:t>
            </a:fld>
            <a:endParaRPr lang="fr-FR"/>
          </a:p>
        </p:txBody>
      </p:sp>
    </p:spTree>
    <p:extLst>
      <p:ext uri="{BB962C8B-B14F-4D97-AF65-F5344CB8AC3E}">
        <p14:creationId xmlns:p14="http://schemas.microsoft.com/office/powerpoint/2010/main" val="2165729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D5F73BE-ADD8-4CD5-B428-7B8DB30F9424}" type="slidenum">
              <a:rPr lang="fr-FR" smtClean="0"/>
              <a:t>16</a:t>
            </a:fld>
            <a:endParaRPr lang="fr-FR"/>
          </a:p>
        </p:txBody>
      </p:sp>
    </p:spTree>
    <p:extLst>
      <p:ext uri="{BB962C8B-B14F-4D97-AF65-F5344CB8AC3E}">
        <p14:creationId xmlns:p14="http://schemas.microsoft.com/office/powerpoint/2010/main" val="2165729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D5F73BE-ADD8-4CD5-B428-7B8DB30F9424}" type="slidenum">
              <a:rPr lang="fr-FR" smtClean="0"/>
              <a:t>21</a:t>
            </a:fld>
            <a:endParaRPr lang="fr-FR"/>
          </a:p>
        </p:txBody>
      </p:sp>
    </p:spTree>
    <p:extLst>
      <p:ext uri="{BB962C8B-B14F-4D97-AF65-F5344CB8AC3E}">
        <p14:creationId xmlns:p14="http://schemas.microsoft.com/office/powerpoint/2010/main" val="2165729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D5F73BE-ADD8-4CD5-B428-7B8DB30F9424}" type="slidenum">
              <a:rPr lang="fr-FR" smtClean="0"/>
              <a:t>25</a:t>
            </a:fld>
            <a:endParaRPr lang="fr-FR"/>
          </a:p>
        </p:txBody>
      </p:sp>
    </p:spTree>
    <p:extLst>
      <p:ext uri="{BB962C8B-B14F-4D97-AF65-F5344CB8AC3E}">
        <p14:creationId xmlns:p14="http://schemas.microsoft.com/office/powerpoint/2010/main" val="216572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5E84E868-BFF9-4844-B445-328C236D2519}" type="datetimeFigureOut">
              <a:rPr lang="fr-FR" smtClean="0"/>
              <a:t>11/03/2019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E418C6B-3F36-4639-91CA-0CBAF88B6057}" type="slidenum">
              <a:rPr lang="fr-FR" smtClean="0"/>
              <a:t>‹#›</a:t>
            </a:fld>
            <a:endParaRPr lang="fr-FR"/>
          </a:p>
        </p:txBody>
      </p:sp>
    </p:spTree>
    <p:extLst>
      <p:ext uri="{BB962C8B-B14F-4D97-AF65-F5344CB8AC3E}">
        <p14:creationId xmlns:p14="http://schemas.microsoft.com/office/powerpoint/2010/main" val="367352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E84E868-BFF9-4844-B445-328C236D2519}" type="datetimeFigureOut">
              <a:rPr lang="fr-FR" smtClean="0"/>
              <a:t>11/03/2019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E418C6B-3F36-4639-91CA-0CBAF88B6057}" type="slidenum">
              <a:rPr lang="fr-FR" smtClean="0"/>
              <a:t>‹#›</a:t>
            </a:fld>
            <a:endParaRPr lang="fr-FR"/>
          </a:p>
        </p:txBody>
      </p:sp>
    </p:spTree>
    <p:extLst>
      <p:ext uri="{BB962C8B-B14F-4D97-AF65-F5344CB8AC3E}">
        <p14:creationId xmlns:p14="http://schemas.microsoft.com/office/powerpoint/2010/main" val="3157179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E84E868-BFF9-4844-B445-328C236D2519}" type="datetimeFigureOut">
              <a:rPr lang="fr-FR" smtClean="0"/>
              <a:t>11/03/2019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E418C6B-3F36-4639-91CA-0CBAF88B6057}" type="slidenum">
              <a:rPr lang="fr-FR" smtClean="0"/>
              <a:t>‹#›</a:t>
            </a:fld>
            <a:endParaRPr lang="fr-FR"/>
          </a:p>
        </p:txBody>
      </p:sp>
    </p:spTree>
    <p:extLst>
      <p:ext uri="{BB962C8B-B14F-4D97-AF65-F5344CB8AC3E}">
        <p14:creationId xmlns:p14="http://schemas.microsoft.com/office/powerpoint/2010/main" val="1523831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E84E868-BFF9-4844-B445-328C236D2519}" type="datetimeFigureOut">
              <a:rPr lang="fr-FR" smtClean="0"/>
              <a:t>11/03/2019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E418C6B-3F36-4639-91CA-0CBAF88B6057}" type="slidenum">
              <a:rPr lang="fr-FR" smtClean="0"/>
              <a:t>‹#›</a:t>
            </a:fld>
            <a:endParaRPr lang="fr-FR"/>
          </a:p>
        </p:txBody>
      </p:sp>
    </p:spTree>
    <p:extLst>
      <p:ext uri="{BB962C8B-B14F-4D97-AF65-F5344CB8AC3E}">
        <p14:creationId xmlns:p14="http://schemas.microsoft.com/office/powerpoint/2010/main" val="1573737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4E868-BFF9-4844-B445-328C236D2519}" type="datetimeFigureOut">
              <a:rPr lang="fr-FR" smtClean="0"/>
              <a:t>11/03/2019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E418C6B-3F36-4639-91CA-0CBAF88B6057}" type="slidenum">
              <a:rPr lang="fr-FR" smtClean="0"/>
              <a:t>‹#›</a:t>
            </a:fld>
            <a:endParaRPr lang="fr-FR"/>
          </a:p>
        </p:txBody>
      </p:sp>
    </p:spTree>
    <p:extLst>
      <p:ext uri="{BB962C8B-B14F-4D97-AF65-F5344CB8AC3E}">
        <p14:creationId xmlns:p14="http://schemas.microsoft.com/office/powerpoint/2010/main" val="110433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5E84E868-BFF9-4844-B445-328C236D2519}" type="datetimeFigureOut">
              <a:rPr lang="fr-FR" smtClean="0"/>
              <a:t>11/03/2019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E418C6B-3F36-4639-91CA-0CBAF88B6057}" type="slidenum">
              <a:rPr lang="fr-FR" smtClean="0"/>
              <a:t>‹#›</a:t>
            </a:fld>
            <a:endParaRPr lang="fr-FR"/>
          </a:p>
        </p:txBody>
      </p:sp>
    </p:spTree>
    <p:extLst>
      <p:ext uri="{BB962C8B-B14F-4D97-AF65-F5344CB8AC3E}">
        <p14:creationId xmlns:p14="http://schemas.microsoft.com/office/powerpoint/2010/main" val="3950436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5E84E868-BFF9-4844-B445-328C236D2519}" type="datetimeFigureOut">
              <a:rPr lang="fr-FR" smtClean="0"/>
              <a:t>11/03/2019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E418C6B-3F36-4639-91CA-0CBAF88B6057}" type="slidenum">
              <a:rPr lang="fr-FR" smtClean="0"/>
              <a:t>‹#›</a:t>
            </a:fld>
            <a:endParaRPr lang="fr-FR"/>
          </a:p>
        </p:txBody>
      </p:sp>
    </p:spTree>
    <p:extLst>
      <p:ext uri="{BB962C8B-B14F-4D97-AF65-F5344CB8AC3E}">
        <p14:creationId xmlns:p14="http://schemas.microsoft.com/office/powerpoint/2010/main" val="1575329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5E84E868-BFF9-4844-B445-328C236D2519}" type="datetimeFigureOut">
              <a:rPr lang="fr-FR" smtClean="0"/>
              <a:t>11/03/2019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E418C6B-3F36-4639-91CA-0CBAF88B6057}" type="slidenum">
              <a:rPr lang="fr-FR" smtClean="0"/>
              <a:t>‹#›</a:t>
            </a:fld>
            <a:endParaRPr lang="fr-FR"/>
          </a:p>
        </p:txBody>
      </p:sp>
    </p:spTree>
    <p:extLst>
      <p:ext uri="{BB962C8B-B14F-4D97-AF65-F5344CB8AC3E}">
        <p14:creationId xmlns:p14="http://schemas.microsoft.com/office/powerpoint/2010/main" val="3668259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4E868-BFF9-4844-B445-328C236D2519}" type="datetimeFigureOut">
              <a:rPr lang="fr-FR" smtClean="0"/>
              <a:t>11/03/2019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E418C6B-3F36-4639-91CA-0CBAF88B6057}" type="slidenum">
              <a:rPr lang="fr-FR" smtClean="0"/>
              <a:t>‹#›</a:t>
            </a:fld>
            <a:endParaRPr lang="fr-FR"/>
          </a:p>
        </p:txBody>
      </p:sp>
    </p:spTree>
    <p:extLst>
      <p:ext uri="{BB962C8B-B14F-4D97-AF65-F5344CB8AC3E}">
        <p14:creationId xmlns:p14="http://schemas.microsoft.com/office/powerpoint/2010/main" val="3359911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4E868-BFF9-4844-B445-328C236D2519}" type="datetimeFigureOut">
              <a:rPr lang="fr-FR" smtClean="0"/>
              <a:t>11/03/2019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E418C6B-3F36-4639-91CA-0CBAF88B6057}" type="slidenum">
              <a:rPr lang="fr-FR" smtClean="0"/>
              <a:t>‹#›</a:t>
            </a:fld>
            <a:endParaRPr lang="fr-FR"/>
          </a:p>
        </p:txBody>
      </p:sp>
    </p:spTree>
    <p:extLst>
      <p:ext uri="{BB962C8B-B14F-4D97-AF65-F5344CB8AC3E}">
        <p14:creationId xmlns:p14="http://schemas.microsoft.com/office/powerpoint/2010/main" val="2311526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4E868-BFF9-4844-B445-328C236D2519}" type="datetimeFigureOut">
              <a:rPr lang="fr-FR" smtClean="0"/>
              <a:t>11/03/2019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E418C6B-3F36-4639-91CA-0CBAF88B6057}" type="slidenum">
              <a:rPr lang="fr-FR" smtClean="0"/>
              <a:t>‹#›</a:t>
            </a:fld>
            <a:endParaRPr lang="fr-FR"/>
          </a:p>
        </p:txBody>
      </p:sp>
    </p:spTree>
    <p:extLst>
      <p:ext uri="{BB962C8B-B14F-4D97-AF65-F5344CB8AC3E}">
        <p14:creationId xmlns:p14="http://schemas.microsoft.com/office/powerpoint/2010/main" val="2542703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4E868-BFF9-4844-B445-328C236D2519}" type="datetimeFigureOut">
              <a:rPr lang="fr-FR" smtClean="0"/>
              <a:t>11/03/2019</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18C6B-3F36-4639-91CA-0CBAF88B6057}" type="slidenum">
              <a:rPr lang="fr-FR" smtClean="0"/>
              <a:t>‹#›</a:t>
            </a:fld>
            <a:endParaRPr lang="fr-FR"/>
          </a:p>
        </p:txBody>
      </p:sp>
    </p:spTree>
    <p:extLst>
      <p:ext uri="{BB962C8B-B14F-4D97-AF65-F5344CB8AC3E}">
        <p14:creationId xmlns:p14="http://schemas.microsoft.com/office/powerpoint/2010/main" val="3692461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b="1" u="sng" dirty="0" smtClean="0">
                <a:latin typeface="Times New Roman" pitchFamily="18" charset="0"/>
                <a:cs typeface="Times New Roman" pitchFamily="18" charset="0"/>
              </a:rPr>
              <a:t>Chapitre 3</a:t>
            </a:r>
            <a:endParaRPr lang="fr-FR" b="1" u="sng"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fr-FR" sz="4000" b="1" dirty="0" smtClean="0">
                <a:solidFill>
                  <a:srgbClr val="FF0000"/>
                </a:solidFill>
                <a:latin typeface="Times New Roman" pitchFamily="18" charset="0"/>
                <a:cs typeface="Times New Roman" pitchFamily="18" charset="0"/>
              </a:rPr>
              <a:t>Loi de l’offre et de la demande (1ère partie)</a:t>
            </a:r>
            <a:endParaRPr lang="fr-FR" sz="4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69060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FR" sz="3600" b="1" dirty="0">
                <a:latin typeface="Times New Roman" pitchFamily="18" charset="0"/>
                <a:cs typeface="Times New Roman" pitchFamily="18" charset="0"/>
              </a:rPr>
              <a:t>1.2 La demande</a:t>
            </a:r>
            <a:endParaRPr lang="fr-FR" sz="3600" b="1" u="sng" dirty="0" smtClean="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fr-FR" sz="2200" b="1" u="sng" dirty="0" smtClean="0">
                <a:latin typeface="Times New Roman" pitchFamily="18" charset="0"/>
                <a:cs typeface="Times New Roman" pitchFamily="18" charset="0"/>
              </a:rPr>
              <a:t>Commentaire</a:t>
            </a:r>
            <a:r>
              <a:rPr lang="fr-FR" sz="2200" dirty="0" smtClean="0">
                <a:latin typeface="Times New Roman" pitchFamily="18" charset="0"/>
                <a:cs typeface="Times New Roman" pitchFamily="18" charset="0"/>
              </a:rPr>
              <a:t>: la courbe de demande indique comment la demande de glace des consommateurs change quand le prix de la glace varie: </a:t>
            </a:r>
          </a:p>
          <a:p>
            <a:pPr>
              <a:buFont typeface="Wingdings" pitchFamily="2" charset="2"/>
              <a:buChar char="ü"/>
            </a:pPr>
            <a:r>
              <a:rPr lang="fr-FR" sz="2200" dirty="0">
                <a:latin typeface="Times New Roman" pitchFamily="18" charset="0"/>
                <a:cs typeface="Times New Roman" pitchFamily="18" charset="0"/>
              </a:rPr>
              <a:t> </a:t>
            </a:r>
            <a:r>
              <a:rPr lang="fr-FR" sz="2200" dirty="0" smtClean="0">
                <a:latin typeface="Times New Roman" pitchFamily="18" charset="0"/>
                <a:cs typeface="Times New Roman" pitchFamily="18" charset="0"/>
              </a:rPr>
              <a:t>Au P=2 €, la D est de 7 cornets</a:t>
            </a:r>
          </a:p>
          <a:p>
            <a:pPr>
              <a:buFont typeface="Wingdings" pitchFamily="2" charset="2"/>
              <a:buChar char="ü"/>
            </a:pPr>
            <a:r>
              <a:rPr lang="fr-FR" sz="2200" dirty="0">
                <a:latin typeface="Times New Roman" pitchFamily="18" charset="0"/>
                <a:cs typeface="Times New Roman" pitchFamily="18" charset="0"/>
              </a:rPr>
              <a:t> </a:t>
            </a:r>
            <a:r>
              <a:rPr lang="fr-FR" sz="2200" dirty="0" smtClean="0">
                <a:latin typeface="Times New Roman" pitchFamily="18" charset="0"/>
                <a:cs typeface="Times New Roman" pitchFamily="18" charset="0"/>
              </a:rPr>
              <a:t>Au P=1.5€, la D est de 10 cornets</a:t>
            </a:r>
          </a:p>
          <a:p>
            <a:pPr marL="0" indent="0">
              <a:buNone/>
            </a:pPr>
            <a:endParaRPr lang="fr-FR" sz="2200" dirty="0" smtClean="0">
              <a:latin typeface="Times New Roman" pitchFamily="18" charset="0"/>
              <a:cs typeface="Times New Roman" pitchFamily="18" charset="0"/>
            </a:endParaRPr>
          </a:p>
          <a:p>
            <a:pPr marL="0" indent="0">
              <a:buNone/>
            </a:pPr>
            <a:r>
              <a:rPr lang="fr-FR" sz="2200" dirty="0" smtClean="0">
                <a:latin typeface="Times New Roman" pitchFamily="18" charset="0"/>
                <a:cs typeface="Times New Roman" pitchFamily="18" charset="0"/>
              </a:rPr>
              <a:t>Un P moins élevé               une D plus grande des consommateurs, ce qui explique que de gauche à droite, la courbe a </a:t>
            </a:r>
            <a:r>
              <a:rPr lang="fr-FR" sz="2200" u="sng" dirty="0" smtClean="0">
                <a:latin typeface="Times New Roman" pitchFamily="18" charset="0"/>
                <a:cs typeface="Times New Roman" pitchFamily="18" charset="0"/>
              </a:rPr>
              <a:t>une pente descendante</a:t>
            </a:r>
          </a:p>
          <a:p>
            <a:pPr marL="0" indent="0">
              <a:buNone/>
            </a:pPr>
            <a:endParaRPr lang="fr-FR" sz="2200" u="sng" dirty="0" smtClean="0">
              <a:latin typeface="Times New Roman" pitchFamily="18" charset="0"/>
              <a:cs typeface="Times New Roman" pitchFamily="18" charset="0"/>
            </a:endParaRPr>
          </a:p>
          <a:p>
            <a:pPr marL="0" indent="0">
              <a:buNone/>
            </a:pPr>
            <a:r>
              <a:rPr lang="fr-FR" sz="2400" b="1" i="1" u="dbl" dirty="0">
                <a:solidFill>
                  <a:schemeClr val="accent5">
                    <a:lumMod val="75000"/>
                  </a:schemeClr>
                </a:solidFill>
                <a:latin typeface="Times New Roman" pitchFamily="18" charset="0"/>
                <a:cs typeface="Times New Roman" pitchFamily="18" charset="0"/>
              </a:rPr>
              <a:t>Remarque: </a:t>
            </a:r>
            <a:r>
              <a:rPr lang="fr-FR" sz="2400" b="1" i="1" u="dbl" dirty="0" smtClean="0">
                <a:solidFill>
                  <a:schemeClr val="accent5">
                    <a:lumMod val="75000"/>
                  </a:schemeClr>
                </a:solidFill>
                <a:latin typeface="Times New Roman" pitchFamily="18" charset="0"/>
                <a:cs typeface="Times New Roman" pitchFamily="18" charset="0"/>
              </a:rPr>
              <a:t> </a:t>
            </a:r>
            <a:r>
              <a:rPr lang="fr-FR" sz="2400" i="1" dirty="0" smtClean="0">
                <a:solidFill>
                  <a:schemeClr val="accent5">
                    <a:lumMod val="75000"/>
                  </a:schemeClr>
                </a:solidFill>
                <a:latin typeface="Times New Roman" pitchFamily="18" charset="0"/>
                <a:cs typeface="Times New Roman" pitchFamily="18" charset="0"/>
              </a:rPr>
              <a:t>La courbe de D n’ est pas nécessairement une droite! Elle peut avoir une forme plus compliquée, mais elle est normalement décroissante de gauche à droite.</a:t>
            </a:r>
            <a:endParaRPr lang="fr-FR" sz="2400" i="1" dirty="0">
              <a:solidFill>
                <a:schemeClr val="accent5">
                  <a:lumMod val="75000"/>
                </a:schemeClr>
              </a:solidFill>
              <a:latin typeface="Times New Roman" pitchFamily="18" charset="0"/>
              <a:cs typeface="Times New Roman" pitchFamily="18" charset="0"/>
            </a:endParaRPr>
          </a:p>
          <a:p>
            <a:pPr marL="0" indent="0">
              <a:buNone/>
            </a:pPr>
            <a:endParaRPr lang="fr-FR" sz="2200" dirty="0">
              <a:latin typeface="Times New Roman" pitchFamily="18" charset="0"/>
              <a:cs typeface="Times New Roman" pitchFamily="18" charset="0"/>
            </a:endParaRPr>
          </a:p>
        </p:txBody>
      </p:sp>
      <p:sp>
        <p:nvSpPr>
          <p:cNvPr id="5" name="Right Arrow 4"/>
          <p:cNvSpPr/>
          <p:nvPr/>
        </p:nvSpPr>
        <p:spPr>
          <a:xfrm>
            <a:off x="2590800" y="3733800"/>
            <a:ext cx="914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55728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FR" b="1" dirty="0">
                <a:latin typeface="Times New Roman" pitchFamily="18" charset="0"/>
                <a:cs typeface="Times New Roman" pitchFamily="18" charset="0"/>
              </a:rPr>
              <a:t>1.2 La demande</a:t>
            </a:r>
            <a:endParaRPr lang="fr-FR" dirty="0"/>
          </a:p>
        </p:txBody>
      </p:sp>
      <p:sp>
        <p:nvSpPr>
          <p:cNvPr id="3" name="Content Placeholder 2"/>
          <p:cNvSpPr>
            <a:spLocks noGrp="1"/>
          </p:cNvSpPr>
          <p:nvPr>
            <p:ph idx="1"/>
          </p:nvPr>
        </p:nvSpPr>
        <p:spPr>
          <a:xfrm>
            <a:off x="152400" y="1371600"/>
            <a:ext cx="8839200" cy="5486400"/>
          </a:xfrm>
        </p:spPr>
        <p:txBody>
          <a:bodyPr>
            <a:normAutofit/>
          </a:bodyPr>
          <a:lstStyle/>
          <a:p>
            <a:pPr algn="just">
              <a:buFont typeface="Wingdings" pitchFamily="2" charset="2"/>
              <a:buChar char="Ø"/>
            </a:pPr>
            <a:r>
              <a:rPr lang="fr-FR" sz="2000"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Modifications de la demande </a:t>
            </a:r>
          </a:p>
          <a:p>
            <a:pPr marL="0" indent="0" algn="just">
              <a:buNone/>
            </a:pPr>
            <a:r>
              <a:rPr lang="fr-FR" sz="2000" dirty="0" smtClean="0">
                <a:latin typeface="Times New Roman" pitchFamily="18" charset="0"/>
                <a:cs typeface="Times New Roman" pitchFamily="18" charset="0"/>
              </a:rPr>
              <a:t>Il est essentiel de bien distinguer entre </a:t>
            </a:r>
            <a:r>
              <a:rPr lang="fr-FR" sz="2000" dirty="0" smtClean="0">
                <a:solidFill>
                  <a:srgbClr val="FF0000"/>
                </a:solidFill>
                <a:latin typeface="Times New Roman" pitchFamily="18" charset="0"/>
                <a:cs typeface="Times New Roman" pitchFamily="18" charset="0"/>
              </a:rPr>
              <a:t>déplacement</a:t>
            </a:r>
          </a:p>
          <a:p>
            <a:pPr marL="0" indent="0" algn="just">
              <a:buNone/>
            </a:pPr>
            <a:r>
              <a:rPr lang="fr-FR" sz="2000" dirty="0">
                <a:latin typeface="Times New Roman" pitchFamily="18" charset="0"/>
                <a:cs typeface="Times New Roman" pitchFamily="18" charset="0"/>
              </a:rPr>
              <a:t> </a:t>
            </a:r>
            <a:endParaRPr lang="fr-FR" sz="2000" dirty="0" smtClean="0">
              <a:latin typeface="Times New Roman" pitchFamily="18" charset="0"/>
              <a:cs typeface="Times New Roman" pitchFamily="18" charset="0"/>
            </a:endParaRPr>
          </a:p>
          <a:p>
            <a:pPr marL="0" indent="0" algn="just">
              <a:buNone/>
            </a:pPr>
            <a:r>
              <a:rPr lang="fr-FR" sz="2000" dirty="0" smtClean="0">
                <a:latin typeface="Times New Roman" pitchFamily="18" charset="0"/>
                <a:cs typeface="Times New Roman" pitchFamily="18" charset="0"/>
              </a:rPr>
              <a:t>                          Le long de la courbe              De la courbe</a:t>
            </a:r>
          </a:p>
          <a:p>
            <a:pPr marL="0" indent="0" algn="just">
              <a:buNone/>
            </a:pPr>
            <a:r>
              <a:rPr lang="fr-FR" sz="2000" dirty="0" smtClean="0">
                <a:latin typeface="Times New Roman" pitchFamily="18" charset="0"/>
                <a:cs typeface="Times New Roman" pitchFamily="18" charset="0"/>
              </a:rPr>
              <a:t>Dans le cas d’un </a:t>
            </a:r>
            <a:r>
              <a:rPr lang="fr-FR" sz="2000" b="1" dirty="0" smtClean="0">
                <a:latin typeface="Times New Roman" pitchFamily="18" charset="0"/>
                <a:cs typeface="Times New Roman" pitchFamily="18" charset="0"/>
              </a:rPr>
              <a:t>déplacement de la courbe</a:t>
            </a:r>
            <a:r>
              <a:rPr lang="fr-FR" sz="2000" dirty="0" smtClean="0">
                <a:latin typeface="Times New Roman" pitchFamily="18" charset="0"/>
                <a:cs typeface="Times New Roman" pitchFamily="18" charset="0"/>
              </a:rPr>
              <a:t>, on parle de </a:t>
            </a:r>
            <a:r>
              <a:rPr lang="fr-FR" sz="2000" b="1" u="sng" dirty="0" smtClean="0">
                <a:latin typeface="Times New Roman" pitchFamily="18" charset="0"/>
                <a:cs typeface="Times New Roman" pitchFamily="18" charset="0"/>
              </a:rPr>
              <a:t>corrélations:</a:t>
            </a:r>
            <a:r>
              <a:rPr lang="fr-FR" sz="2000" dirty="0" smtClean="0">
                <a:latin typeface="Times New Roman" pitchFamily="18" charset="0"/>
                <a:cs typeface="Times New Roman" pitchFamily="18" charset="0"/>
              </a:rPr>
              <a:t> </a:t>
            </a:r>
          </a:p>
          <a:p>
            <a:pPr marL="0" indent="0" algn="just">
              <a:buNone/>
            </a:pPr>
            <a:r>
              <a:rPr lang="fr-FR" sz="2000" u="sng" dirty="0" smtClean="0">
                <a:solidFill>
                  <a:srgbClr val="FF0000"/>
                </a:solidFill>
                <a:latin typeface="Times New Roman" pitchFamily="18" charset="0"/>
                <a:cs typeface="Times New Roman" pitchFamily="18" charset="0"/>
              </a:rPr>
              <a:t>Positive</a:t>
            </a:r>
            <a:r>
              <a:rPr lang="fr-FR" sz="2000" dirty="0" smtClean="0">
                <a:solidFill>
                  <a:srgbClr val="FF0000"/>
                </a:solidFill>
                <a:latin typeface="Times New Roman" pitchFamily="18" charset="0"/>
                <a:cs typeface="Times New Roman" pitchFamily="18" charset="0"/>
              </a:rPr>
              <a:t>:</a:t>
            </a:r>
            <a:r>
              <a:rPr lang="fr-FR" sz="2000" dirty="0" smtClean="0">
                <a:latin typeface="Times New Roman" pitchFamily="18" charset="0"/>
                <a:cs typeface="Times New Roman" pitchFamily="18" charset="0"/>
              </a:rPr>
              <a:t> Si </a:t>
            </a:r>
            <a:r>
              <a:rPr lang="fr-FR" sz="2000" dirty="0">
                <a:latin typeface="Times New Roman" pitchFamily="18" charset="0"/>
                <a:cs typeface="Times New Roman" pitchFamily="18" charset="0"/>
              </a:rPr>
              <a:t>à</a:t>
            </a:r>
            <a:r>
              <a:rPr lang="fr-FR" sz="2000" dirty="0" smtClean="0">
                <a:latin typeface="Times New Roman" pitchFamily="18" charset="0"/>
                <a:cs typeface="Times New Roman" pitchFamily="18" charset="0"/>
              </a:rPr>
              <a:t> un prix donné, la D varie dans le </a:t>
            </a:r>
            <a:r>
              <a:rPr lang="fr-FR" sz="2000" b="1" dirty="0" smtClean="0">
                <a:latin typeface="Times New Roman" pitchFamily="18" charset="0"/>
                <a:cs typeface="Times New Roman" pitchFamily="18" charset="0"/>
              </a:rPr>
              <a:t>même sens </a:t>
            </a:r>
            <a:r>
              <a:rPr lang="fr-FR" sz="2000" dirty="0" smtClean="0">
                <a:latin typeface="Times New Roman" pitchFamily="18" charset="0"/>
                <a:cs typeface="Times New Roman" pitchFamily="18" charset="0"/>
              </a:rPr>
              <a:t>que le déterminant considéré (</a:t>
            </a:r>
            <a:r>
              <a:rPr lang="fr-FR" sz="2000" dirty="0">
                <a:latin typeface="Times New Roman" pitchFamily="18" charset="0"/>
                <a:cs typeface="Times New Roman" pitchFamily="18" charset="0"/>
              </a:rPr>
              <a:t>E</a:t>
            </a:r>
            <a:r>
              <a:rPr lang="fr-FR" sz="2000" dirty="0" smtClean="0">
                <a:latin typeface="Times New Roman" pitchFamily="18" charset="0"/>
                <a:cs typeface="Times New Roman" pitchFamily="18" charset="0"/>
              </a:rPr>
              <a:t>x. </a:t>
            </a:r>
            <a:r>
              <a:rPr lang="fr-FR" sz="2000" smtClean="0">
                <a:latin typeface="Times New Roman" pitchFamily="18" charset="0"/>
                <a:cs typeface="Times New Roman" pitchFamily="18" charset="0"/>
              </a:rPr>
              <a:t>il y a </a:t>
            </a:r>
            <a:r>
              <a:rPr lang="fr-FR" sz="2000" dirty="0" smtClean="0">
                <a:latin typeface="Times New Roman" pitchFamily="18" charset="0"/>
                <a:cs typeface="Times New Roman" pitchFamily="18" charset="0"/>
              </a:rPr>
              <a:t>une corrélation positive entre le revenu des acheteurs et la D de glace car : </a:t>
            </a:r>
            <a:r>
              <a:rPr lang="fr-FR" sz="2000" u="sng" dirty="0">
                <a:latin typeface="Times New Roman" pitchFamily="18" charset="0"/>
                <a:cs typeface="Times New Roman" pitchFamily="18" charset="0"/>
              </a:rPr>
              <a:t>S</a:t>
            </a:r>
            <a:r>
              <a:rPr lang="fr-FR" sz="2000" u="sng" dirty="0" smtClean="0">
                <a:latin typeface="Times New Roman" pitchFamily="18" charset="0"/>
                <a:cs typeface="Times New Roman" pitchFamily="18" charset="0"/>
              </a:rPr>
              <a:t>i</a:t>
            </a:r>
            <a:r>
              <a:rPr lang="fr-FR" sz="2000" dirty="0" smtClean="0">
                <a:latin typeface="Times New Roman" pitchFamily="18" charset="0"/>
                <a:cs typeface="Times New Roman" pitchFamily="18" charset="0"/>
              </a:rPr>
              <a:t> le Revenu des acheteurs     </a:t>
            </a:r>
            <a:r>
              <a:rPr lang="fr-FR" sz="2000" u="sng" dirty="0" smtClean="0">
                <a:latin typeface="Times New Roman" pitchFamily="18" charset="0"/>
                <a:cs typeface="Times New Roman" pitchFamily="18" charset="0"/>
              </a:rPr>
              <a:t>alors</a:t>
            </a:r>
            <a:r>
              <a:rPr lang="fr-FR" sz="2000" dirty="0" smtClean="0">
                <a:latin typeface="Times New Roman" pitchFamily="18" charset="0"/>
                <a:cs typeface="Times New Roman" pitchFamily="18" charset="0"/>
              </a:rPr>
              <a:t> la D de glace </a:t>
            </a:r>
          </a:p>
          <a:p>
            <a:pPr marL="0" indent="0" algn="just">
              <a:buNone/>
            </a:pPr>
            <a:endParaRPr lang="fr-FR" sz="2000" dirty="0" smtClean="0">
              <a:latin typeface="Times New Roman" pitchFamily="18" charset="0"/>
              <a:cs typeface="Times New Roman" pitchFamily="18" charset="0"/>
            </a:endParaRPr>
          </a:p>
          <a:p>
            <a:pPr marL="0" indent="0" algn="just">
              <a:buNone/>
            </a:pPr>
            <a:r>
              <a:rPr lang="fr-FR" sz="2000" u="sng" dirty="0" smtClean="0">
                <a:solidFill>
                  <a:srgbClr val="FF0000"/>
                </a:solidFill>
                <a:latin typeface="Times New Roman" pitchFamily="18" charset="0"/>
                <a:cs typeface="Times New Roman" pitchFamily="18" charset="0"/>
              </a:rPr>
              <a:t>Négative</a:t>
            </a:r>
            <a:r>
              <a:rPr lang="fr-FR" sz="2000" dirty="0" smtClean="0">
                <a:solidFill>
                  <a:srgbClr val="FF0000"/>
                </a:solidFill>
                <a:latin typeface="Times New Roman" pitchFamily="18" charset="0"/>
                <a:cs typeface="Times New Roman" pitchFamily="18" charset="0"/>
              </a:rPr>
              <a:t>:</a:t>
            </a:r>
            <a:r>
              <a:rPr lang="fr-FR" sz="2000" dirty="0" smtClean="0">
                <a:latin typeface="Times New Roman" pitchFamily="18" charset="0"/>
                <a:cs typeface="Times New Roman" pitchFamily="18" charset="0"/>
              </a:rPr>
              <a:t> Si </a:t>
            </a:r>
            <a:r>
              <a:rPr lang="fr-FR" sz="2000" dirty="0">
                <a:latin typeface="Times New Roman" pitchFamily="18" charset="0"/>
                <a:cs typeface="Times New Roman" pitchFamily="18" charset="0"/>
              </a:rPr>
              <a:t>à un prix donné</a:t>
            </a:r>
            <a:r>
              <a:rPr lang="fr-FR" sz="2000" dirty="0" smtClean="0">
                <a:latin typeface="Times New Roman" pitchFamily="18" charset="0"/>
                <a:cs typeface="Times New Roman" pitchFamily="18" charset="0"/>
              </a:rPr>
              <a:t>, </a:t>
            </a:r>
            <a:r>
              <a:rPr lang="fr-FR" sz="2000" dirty="0">
                <a:latin typeface="Times New Roman" pitchFamily="18" charset="0"/>
                <a:cs typeface="Times New Roman" pitchFamily="18" charset="0"/>
              </a:rPr>
              <a:t>la D varie dans </a:t>
            </a:r>
            <a:r>
              <a:rPr lang="fr-FR" sz="2000" dirty="0" smtClean="0">
                <a:latin typeface="Times New Roman" pitchFamily="18" charset="0"/>
                <a:cs typeface="Times New Roman" pitchFamily="18" charset="0"/>
              </a:rPr>
              <a:t>le </a:t>
            </a:r>
            <a:r>
              <a:rPr lang="fr-FR" sz="2000" b="1" dirty="0">
                <a:latin typeface="Times New Roman" pitchFamily="18" charset="0"/>
                <a:cs typeface="Times New Roman" pitchFamily="18" charset="0"/>
              </a:rPr>
              <a:t>sens </a:t>
            </a:r>
            <a:r>
              <a:rPr lang="fr-FR" sz="2000" b="1" dirty="0" smtClean="0">
                <a:latin typeface="Times New Roman" pitchFamily="18" charset="0"/>
                <a:cs typeface="Times New Roman" pitchFamily="18" charset="0"/>
              </a:rPr>
              <a:t>opposé </a:t>
            </a:r>
            <a:r>
              <a:rPr lang="fr-FR" sz="2000" dirty="0" smtClean="0">
                <a:latin typeface="Times New Roman" pitchFamily="18" charset="0"/>
                <a:cs typeface="Times New Roman" pitchFamily="18" charset="0"/>
              </a:rPr>
              <a:t>que </a:t>
            </a:r>
            <a:r>
              <a:rPr lang="fr-FR" sz="2000" dirty="0">
                <a:latin typeface="Times New Roman" pitchFamily="18" charset="0"/>
                <a:cs typeface="Times New Roman" pitchFamily="18" charset="0"/>
              </a:rPr>
              <a:t>le déterminant considéré </a:t>
            </a:r>
            <a:r>
              <a:rPr lang="fr-FR" sz="2000" dirty="0" smtClean="0">
                <a:latin typeface="Times New Roman" pitchFamily="18" charset="0"/>
                <a:cs typeface="Times New Roman" pitchFamily="18" charset="0"/>
              </a:rPr>
              <a:t>(Ex</a:t>
            </a:r>
            <a:r>
              <a:rPr lang="fr-FR" sz="2000" dirty="0">
                <a:latin typeface="Times New Roman" pitchFamily="18" charset="0"/>
                <a:cs typeface="Times New Roman" pitchFamily="18" charset="0"/>
              </a:rPr>
              <a:t>. il y’a une corrélation </a:t>
            </a:r>
            <a:r>
              <a:rPr lang="fr-FR" sz="2000" dirty="0" smtClean="0">
                <a:latin typeface="Times New Roman" pitchFamily="18" charset="0"/>
                <a:cs typeface="Times New Roman" pitchFamily="18" charset="0"/>
              </a:rPr>
              <a:t>négative </a:t>
            </a:r>
            <a:r>
              <a:rPr lang="fr-FR" sz="2000" dirty="0">
                <a:latin typeface="Times New Roman" pitchFamily="18" charset="0"/>
                <a:cs typeface="Times New Roman" pitchFamily="18" charset="0"/>
              </a:rPr>
              <a:t>entre </a:t>
            </a:r>
            <a:r>
              <a:rPr lang="fr-FR" sz="2000" dirty="0" smtClean="0">
                <a:latin typeface="Times New Roman" pitchFamily="18" charset="0"/>
                <a:cs typeface="Times New Roman" pitchFamily="18" charset="0"/>
              </a:rPr>
              <a:t>la préférence pour le yaourt glacé et la D de glace car : </a:t>
            </a:r>
            <a:r>
              <a:rPr lang="fr-FR" sz="2000" u="sng" dirty="0" smtClean="0">
                <a:latin typeface="Times New Roman" pitchFamily="18" charset="0"/>
                <a:cs typeface="Times New Roman" pitchFamily="18" charset="0"/>
              </a:rPr>
              <a:t>Si</a:t>
            </a:r>
            <a:r>
              <a:rPr lang="fr-FR" sz="2000" dirty="0" smtClean="0">
                <a:latin typeface="Times New Roman" pitchFamily="18" charset="0"/>
                <a:cs typeface="Times New Roman" pitchFamily="18" charset="0"/>
              </a:rPr>
              <a:t> la préférence pour le yaourt     </a:t>
            </a:r>
            <a:r>
              <a:rPr lang="fr-FR" sz="2000" u="sng" dirty="0">
                <a:latin typeface="Times New Roman" pitchFamily="18" charset="0"/>
                <a:cs typeface="Times New Roman" pitchFamily="18" charset="0"/>
              </a:rPr>
              <a:t>alors</a:t>
            </a:r>
            <a:r>
              <a:rPr lang="fr-FR" sz="2000" dirty="0">
                <a:latin typeface="Times New Roman" pitchFamily="18" charset="0"/>
                <a:cs typeface="Times New Roman" pitchFamily="18" charset="0"/>
              </a:rPr>
              <a:t> la D de </a:t>
            </a:r>
            <a:r>
              <a:rPr lang="fr-FR" sz="2000" dirty="0" smtClean="0">
                <a:latin typeface="Times New Roman" pitchFamily="18" charset="0"/>
                <a:cs typeface="Times New Roman" pitchFamily="18" charset="0"/>
              </a:rPr>
              <a:t>glace</a:t>
            </a:r>
          </a:p>
          <a:p>
            <a:pPr marL="0" indent="0" algn="just">
              <a:buNone/>
            </a:pPr>
            <a:endParaRPr lang="fr-FR" sz="2000" dirty="0" smtClean="0">
              <a:latin typeface="Times New Roman" pitchFamily="18" charset="0"/>
              <a:cs typeface="Times New Roman" pitchFamily="18" charset="0"/>
            </a:endParaRPr>
          </a:p>
          <a:p>
            <a:pPr marL="0" indent="0" algn="just">
              <a:buNone/>
            </a:pPr>
            <a:r>
              <a:rPr lang="fr-FR" sz="2000" u="sng" dirty="0" smtClean="0">
                <a:solidFill>
                  <a:srgbClr val="FF0000"/>
                </a:solidFill>
                <a:latin typeface="Times New Roman" pitchFamily="18" charset="0"/>
                <a:cs typeface="Times New Roman" pitchFamily="18" charset="0"/>
              </a:rPr>
              <a:t>Indéterminée</a:t>
            </a:r>
            <a:r>
              <a:rPr lang="fr-FR" sz="2000" dirty="0" smtClean="0">
                <a:latin typeface="Times New Roman" pitchFamily="18" charset="0"/>
                <a:cs typeface="Times New Roman" pitchFamily="18" charset="0"/>
              </a:rPr>
              <a:t>: </a:t>
            </a:r>
            <a:r>
              <a:rPr lang="fr-FR" sz="2000" dirty="0">
                <a:latin typeface="Times New Roman" pitchFamily="18" charset="0"/>
                <a:cs typeface="Times New Roman" pitchFamily="18" charset="0"/>
              </a:rPr>
              <a:t>Si à un prix </a:t>
            </a:r>
            <a:r>
              <a:rPr lang="fr-FR" sz="2000" dirty="0" smtClean="0">
                <a:latin typeface="Times New Roman" pitchFamily="18" charset="0"/>
                <a:cs typeface="Times New Roman" pitchFamily="18" charset="0"/>
              </a:rPr>
              <a:t>donné,  la variation du déterminant peut faire varier la D dans les 2 sens.</a:t>
            </a:r>
            <a:endParaRPr lang="fr-FR" sz="2000" dirty="0">
              <a:latin typeface="Times New Roman" pitchFamily="18" charset="0"/>
              <a:cs typeface="Times New Roman" pitchFamily="18" charset="0"/>
            </a:endParaRPr>
          </a:p>
        </p:txBody>
      </p:sp>
      <p:sp>
        <p:nvSpPr>
          <p:cNvPr id="4" name="Down Arrow 3"/>
          <p:cNvSpPr/>
          <p:nvPr/>
        </p:nvSpPr>
        <p:spPr>
          <a:xfrm>
            <a:off x="3276600" y="2057400"/>
            <a:ext cx="4572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Down Arrow 4"/>
          <p:cNvSpPr/>
          <p:nvPr/>
        </p:nvSpPr>
        <p:spPr>
          <a:xfrm>
            <a:off x="5334000" y="2061358"/>
            <a:ext cx="457200" cy="5390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Straight Arrow Connector 10"/>
          <p:cNvCxnSpPr/>
          <p:nvPr/>
        </p:nvCxnSpPr>
        <p:spPr>
          <a:xfrm flipV="1">
            <a:off x="6400800" y="3845723"/>
            <a:ext cx="0" cy="2355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191000" y="3826327"/>
            <a:ext cx="0" cy="2743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5568538" y="5211783"/>
            <a:ext cx="0" cy="2281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7772400" y="5211783"/>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7630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FR" b="1" dirty="0">
                <a:latin typeface="Times New Roman" pitchFamily="18" charset="0"/>
                <a:cs typeface="Times New Roman" pitchFamily="18" charset="0"/>
              </a:rPr>
              <a:t>1.2 La demande</a:t>
            </a:r>
            <a:endParaRPr lang="fr-FR" dirty="0"/>
          </a:p>
        </p:txBody>
      </p:sp>
      <p:cxnSp>
        <p:nvCxnSpPr>
          <p:cNvPr id="7" name="Straight Connector 6"/>
          <p:cNvCxnSpPr/>
          <p:nvPr/>
        </p:nvCxnSpPr>
        <p:spPr>
          <a:xfrm>
            <a:off x="1219200" y="2057400"/>
            <a:ext cx="0" cy="3429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57300" y="5486400"/>
            <a:ext cx="47625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38400" y="5486400"/>
            <a:ext cx="838200" cy="369332"/>
          </a:xfrm>
          <a:prstGeom prst="rect">
            <a:avLst/>
          </a:prstGeom>
          <a:noFill/>
        </p:spPr>
        <p:txBody>
          <a:bodyPr wrap="square" rtlCol="0">
            <a:spAutoFit/>
          </a:bodyPr>
          <a:lstStyle/>
          <a:p>
            <a:r>
              <a:rPr lang="fr-FR" dirty="0" smtClean="0"/>
              <a:t>7</a:t>
            </a:r>
            <a:endParaRPr lang="fr-FR" dirty="0"/>
          </a:p>
        </p:txBody>
      </p:sp>
      <p:sp>
        <p:nvSpPr>
          <p:cNvPr id="12" name="TextBox 11"/>
          <p:cNvSpPr txBox="1"/>
          <p:nvPr/>
        </p:nvSpPr>
        <p:spPr>
          <a:xfrm>
            <a:off x="3638550" y="5486400"/>
            <a:ext cx="933450" cy="369332"/>
          </a:xfrm>
          <a:prstGeom prst="rect">
            <a:avLst/>
          </a:prstGeom>
          <a:noFill/>
        </p:spPr>
        <p:txBody>
          <a:bodyPr wrap="square" rtlCol="0">
            <a:spAutoFit/>
          </a:bodyPr>
          <a:lstStyle/>
          <a:p>
            <a:r>
              <a:rPr lang="fr-FR" dirty="0" smtClean="0"/>
              <a:t>10</a:t>
            </a:r>
            <a:endParaRPr lang="fr-FR" dirty="0"/>
          </a:p>
        </p:txBody>
      </p:sp>
      <p:cxnSp>
        <p:nvCxnSpPr>
          <p:cNvPr id="14" name="Straight Connector 13"/>
          <p:cNvCxnSpPr/>
          <p:nvPr/>
        </p:nvCxnSpPr>
        <p:spPr>
          <a:xfrm flipV="1">
            <a:off x="2590800" y="3581400"/>
            <a:ext cx="0" cy="1905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1219200" y="3565071"/>
            <a:ext cx="13716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810000" y="4419600"/>
            <a:ext cx="0" cy="10668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1257300" y="4419600"/>
            <a:ext cx="25527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524000" y="2743200"/>
            <a:ext cx="3429000" cy="2514600"/>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62000" y="3352800"/>
            <a:ext cx="457200" cy="369332"/>
          </a:xfrm>
          <a:prstGeom prst="rect">
            <a:avLst/>
          </a:prstGeom>
          <a:noFill/>
        </p:spPr>
        <p:txBody>
          <a:bodyPr wrap="square" rtlCol="0">
            <a:spAutoFit/>
          </a:bodyPr>
          <a:lstStyle/>
          <a:p>
            <a:r>
              <a:rPr lang="fr-FR" dirty="0" smtClean="0"/>
              <a:t>2</a:t>
            </a:r>
            <a:endParaRPr lang="fr-FR" dirty="0"/>
          </a:p>
        </p:txBody>
      </p:sp>
      <p:sp>
        <p:nvSpPr>
          <p:cNvPr id="26" name="TextBox 25"/>
          <p:cNvSpPr txBox="1"/>
          <p:nvPr/>
        </p:nvSpPr>
        <p:spPr>
          <a:xfrm>
            <a:off x="609600" y="4191000"/>
            <a:ext cx="609600" cy="646331"/>
          </a:xfrm>
          <a:prstGeom prst="rect">
            <a:avLst/>
          </a:prstGeom>
          <a:noFill/>
        </p:spPr>
        <p:txBody>
          <a:bodyPr wrap="square" rtlCol="0">
            <a:spAutoFit/>
          </a:bodyPr>
          <a:lstStyle/>
          <a:p>
            <a:r>
              <a:rPr lang="fr-FR" dirty="0" smtClean="0"/>
              <a:t>1.5</a:t>
            </a:r>
          </a:p>
          <a:p>
            <a:endParaRPr lang="fr-FR" dirty="0"/>
          </a:p>
        </p:txBody>
      </p:sp>
      <p:sp>
        <p:nvSpPr>
          <p:cNvPr id="27" name="TextBox 26"/>
          <p:cNvSpPr txBox="1"/>
          <p:nvPr/>
        </p:nvSpPr>
        <p:spPr>
          <a:xfrm>
            <a:off x="762000" y="2057400"/>
            <a:ext cx="457200" cy="538609"/>
          </a:xfrm>
          <a:prstGeom prst="rect">
            <a:avLst/>
          </a:prstGeom>
          <a:noFill/>
        </p:spPr>
        <p:txBody>
          <a:bodyPr wrap="square" rtlCol="0">
            <a:spAutoFit/>
          </a:bodyPr>
          <a:lstStyle/>
          <a:p>
            <a:r>
              <a:rPr lang="fr-FR" sz="1100" dirty="0" smtClean="0"/>
              <a:t>Prix</a:t>
            </a:r>
          </a:p>
          <a:p>
            <a:endParaRPr lang="fr-FR" dirty="0"/>
          </a:p>
        </p:txBody>
      </p:sp>
      <p:sp>
        <p:nvSpPr>
          <p:cNvPr id="29" name="Content Placeholder 28"/>
          <p:cNvSpPr txBox="1">
            <a:spLocks noGrp="1"/>
          </p:cNvSpPr>
          <p:nvPr>
            <p:ph idx="1"/>
          </p:nvPr>
        </p:nvSpPr>
        <p:spPr>
          <a:xfrm>
            <a:off x="457200" y="1219200"/>
            <a:ext cx="8229600" cy="634020"/>
          </a:xfrm>
          <a:prstGeom prst="rect">
            <a:avLst/>
          </a:prstGeom>
          <a:noFill/>
        </p:spPr>
        <p:txBody>
          <a:bodyPr wrap="square" rtlCol="0">
            <a:spAutoFit/>
          </a:bodyPr>
          <a:lstStyle/>
          <a:p>
            <a:pPr marL="0" indent="0">
              <a:buNone/>
            </a:pPr>
            <a:r>
              <a:rPr lang="fr-FR" sz="1600" b="1" dirty="0" smtClean="0"/>
              <a:t>Modification de la demande</a:t>
            </a:r>
          </a:p>
          <a:p>
            <a:pPr marL="0" indent="0">
              <a:buNone/>
            </a:pPr>
            <a:r>
              <a:rPr lang="fr-FR" sz="1600" dirty="0" smtClean="0"/>
              <a:t> (a) Déplacement le long de la courbe</a:t>
            </a:r>
            <a:endParaRPr lang="fr-FR" sz="1600" dirty="0"/>
          </a:p>
        </p:txBody>
      </p:sp>
      <p:sp>
        <p:nvSpPr>
          <p:cNvPr id="30" name="TextBox 29"/>
          <p:cNvSpPr txBox="1"/>
          <p:nvPr/>
        </p:nvSpPr>
        <p:spPr>
          <a:xfrm>
            <a:off x="6172200" y="5486400"/>
            <a:ext cx="1371600" cy="261610"/>
          </a:xfrm>
          <a:prstGeom prst="rect">
            <a:avLst/>
          </a:prstGeom>
          <a:noFill/>
        </p:spPr>
        <p:txBody>
          <a:bodyPr wrap="square" rtlCol="0">
            <a:spAutoFit/>
          </a:bodyPr>
          <a:lstStyle/>
          <a:p>
            <a:r>
              <a:rPr lang="fr-FR" sz="1100" dirty="0" smtClean="0"/>
              <a:t>Quantité de cornets </a:t>
            </a:r>
            <a:endParaRPr lang="fr-FR" sz="1100" dirty="0"/>
          </a:p>
        </p:txBody>
      </p:sp>
      <p:sp>
        <p:nvSpPr>
          <p:cNvPr id="31" name="TextBox 30"/>
          <p:cNvSpPr txBox="1"/>
          <p:nvPr/>
        </p:nvSpPr>
        <p:spPr>
          <a:xfrm>
            <a:off x="4953000" y="4724400"/>
            <a:ext cx="2209800" cy="923330"/>
          </a:xfrm>
          <a:prstGeom prst="rect">
            <a:avLst/>
          </a:prstGeom>
          <a:noFill/>
        </p:spPr>
        <p:txBody>
          <a:bodyPr wrap="square" rtlCol="0">
            <a:spAutoFit/>
          </a:bodyPr>
          <a:lstStyle/>
          <a:p>
            <a:endParaRPr lang="fr-FR" dirty="0" smtClean="0"/>
          </a:p>
          <a:p>
            <a:r>
              <a:rPr lang="fr-FR" dirty="0" smtClean="0"/>
              <a:t>Demande </a:t>
            </a:r>
          </a:p>
          <a:p>
            <a:endParaRPr lang="fr-FR" dirty="0"/>
          </a:p>
        </p:txBody>
      </p:sp>
      <p:cxnSp>
        <p:nvCxnSpPr>
          <p:cNvPr id="34" name="Straight Arrow Connector 33"/>
          <p:cNvCxnSpPr/>
          <p:nvPr/>
        </p:nvCxnSpPr>
        <p:spPr>
          <a:xfrm>
            <a:off x="2743200" y="3352800"/>
            <a:ext cx="11430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5071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FR" sz="4000" b="1" dirty="0">
                <a:latin typeface="Times New Roman" pitchFamily="18" charset="0"/>
                <a:cs typeface="Times New Roman" pitchFamily="18" charset="0"/>
              </a:rPr>
              <a:t>1.2 La demande</a:t>
            </a:r>
            <a:endParaRPr lang="fr-FR" sz="4000" b="1" u="sng"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257800"/>
          </a:xfrm>
        </p:spPr>
        <p:txBody>
          <a:bodyPr>
            <a:normAutofit/>
          </a:bodyPr>
          <a:lstStyle/>
          <a:p>
            <a:r>
              <a:rPr lang="fr-FR" b="1" u="sng" dirty="0" smtClean="0">
                <a:latin typeface="Times New Roman" pitchFamily="18" charset="0"/>
                <a:cs typeface="Times New Roman" pitchFamily="18" charset="0"/>
              </a:rPr>
              <a:t>Commentaire</a:t>
            </a:r>
            <a:r>
              <a:rPr lang="fr-FR" dirty="0" smtClean="0">
                <a:latin typeface="Times New Roman" pitchFamily="18" charset="0"/>
                <a:cs typeface="Times New Roman" pitchFamily="18" charset="0"/>
              </a:rPr>
              <a:t>: Si le P baisse, les autres déterminants de la D de glace ( Goût, climat…) demeurent inchangés, la D de glace des consommateurs augmente. </a:t>
            </a:r>
          </a:p>
          <a:p>
            <a:pPr marL="0" indent="0">
              <a:buNone/>
            </a:pPr>
            <a:r>
              <a:rPr lang="fr-FR" dirty="0" smtClean="0">
                <a:latin typeface="Times New Roman" pitchFamily="18" charset="0"/>
                <a:cs typeface="Times New Roman" pitchFamily="18" charset="0"/>
              </a:rPr>
              <a:t>Si le P passe de 2 à 1.5€/cornet, La D passe de 7 à 10 mais </a:t>
            </a:r>
            <a:r>
              <a:rPr lang="fr-FR" b="1" dirty="0" smtClean="0">
                <a:solidFill>
                  <a:srgbClr val="FF0000"/>
                </a:solidFill>
                <a:latin typeface="Times New Roman" pitchFamily="18" charset="0"/>
                <a:cs typeface="Times New Roman" pitchFamily="18" charset="0"/>
              </a:rPr>
              <a:t>la courbe       de Demande ne bouge pas ! </a:t>
            </a:r>
          </a:p>
          <a:p>
            <a:pPr marL="0" indent="0">
              <a:buNone/>
            </a:pPr>
            <a:endParaRPr lang="fr-FR" sz="2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56119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FR" b="1" dirty="0">
                <a:latin typeface="Times New Roman" pitchFamily="18" charset="0"/>
                <a:cs typeface="Times New Roman" pitchFamily="18" charset="0"/>
              </a:rPr>
              <a:t>1.2 La demande</a:t>
            </a:r>
            <a:endParaRPr lang="fr-FR" dirty="0"/>
          </a:p>
        </p:txBody>
      </p:sp>
      <p:cxnSp>
        <p:nvCxnSpPr>
          <p:cNvPr id="7" name="Straight Connector 6"/>
          <p:cNvCxnSpPr/>
          <p:nvPr/>
        </p:nvCxnSpPr>
        <p:spPr>
          <a:xfrm>
            <a:off x="1219200" y="2057400"/>
            <a:ext cx="0" cy="3429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57300" y="5486400"/>
            <a:ext cx="47625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38400" y="5486400"/>
            <a:ext cx="838200" cy="369332"/>
          </a:xfrm>
          <a:prstGeom prst="rect">
            <a:avLst/>
          </a:prstGeom>
          <a:noFill/>
        </p:spPr>
        <p:txBody>
          <a:bodyPr wrap="square" rtlCol="0">
            <a:spAutoFit/>
          </a:bodyPr>
          <a:lstStyle/>
          <a:p>
            <a:r>
              <a:rPr lang="fr-FR" dirty="0" smtClean="0"/>
              <a:t>7</a:t>
            </a:r>
            <a:endParaRPr lang="fr-FR" dirty="0"/>
          </a:p>
        </p:txBody>
      </p:sp>
      <p:sp>
        <p:nvSpPr>
          <p:cNvPr id="12" name="TextBox 11"/>
          <p:cNvSpPr txBox="1"/>
          <p:nvPr/>
        </p:nvSpPr>
        <p:spPr>
          <a:xfrm>
            <a:off x="3238500" y="5486576"/>
            <a:ext cx="933450" cy="369332"/>
          </a:xfrm>
          <a:prstGeom prst="rect">
            <a:avLst/>
          </a:prstGeom>
          <a:noFill/>
        </p:spPr>
        <p:txBody>
          <a:bodyPr wrap="square" rtlCol="0">
            <a:spAutoFit/>
          </a:bodyPr>
          <a:lstStyle/>
          <a:p>
            <a:r>
              <a:rPr lang="fr-FR" dirty="0" smtClean="0"/>
              <a:t>10</a:t>
            </a:r>
            <a:endParaRPr lang="fr-FR" dirty="0"/>
          </a:p>
        </p:txBody>
      </p:sp>
      <p:cxnSp>
        <p:nvCxnSpPr>
          <p:cNvPr id="14" name="Straight Connector 13"/>
          <p:cNvCxnSpPr/>
          <p:nvPr/>
        </p:nvCxnSpPr>
        <p:spPr>
          <a:xfrm flipV="1">
            <a:off x="2616530" y="3581400"/>
            <a:ext cx="0" cy="1905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1219200" y="3565071"/>
            <a:ext cx="2247900" cy="1632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467100" y="3581400"/>
            <a:ext cx="0" cy="190154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524000" y="2743200"/>
            <a:ext cx="3429000" cy="2514600"/>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62000" y="3352800"/>
            <a:ext cx="457200" cy="369332"/>
          </a:xfrm>
          <a:prstGeom prst="rect">
            <a:avLst/>
          </a:prstGeom>
          <a:noFill/>
        </p:spPr>
        <p:txBody>
          <a:bodyPr wrap="square" rtlCol="0">
            <a:spAutoFit/>
          </a:bodyPr>
          <a:lstStyle/>
          <a:p>
            <a:r>
              <a:rPr lang="fr-FR" dirty="0" smtClean="0"/>
              <a:t>2</a:t>
            </a:r>
            <a:endParaRPr lang="fr-FR" dirty="0"/>
          </a:p>
        </p:txBody>
      </p:sp>
      <p:sp>
        <p:nvSpPr>
          <p:cNvPr id="27" name="TextBox 26"/>
          <p:cNvSpPr txBox="1"/>
          <p:nvPr/>
        </p:nvSpPr>
        <p:spPr>
          <a:xfrm>
            <a:off x="762000" y="2057400"/>
            <a:ext cx="457200" cy="538609"/>
          </a:xfrm>
          <a:prstGeom prst="rect">
            <a:avLst/>
          </a:prstGeom>
          <a:noFill/>
        </p:spPr>
        <p:txBody>
          <a:bodyPr wrap="square" rtlCol="0">
            <a:spAutoFit/>
          </a:bodyPr>
          <a:lstStyle/>
          <a:p>
            <a:r>
              <a:rPr lang="fr-FR" sz="1100" dirty="0" smtClean="0"/>
              <a:t>Prix</a:t>
            </a:r>
          </a:p>
          <a:p>
            <a:endParaRPr lang="fr-FR" dirty="0"/>
          </a:p>
        </p:txBody>
      </p:sp>
      <p:sp>
        <p:nvSpPr>
          <p:cNvPr id="29" name="Content Placeholder 28"/>
          <p:cNvSpPr txBox="1">
            <a:spLocks noGrp="1"/>
          </p:cNvSpPr>
          <p:nvPr>
            <p:ph idx="1"/>
          </p:nvPr>
        </p:nvSpPr>
        <p:spPr>
          <a:xfrm>
            <a:off x="457200" y="1219200"/>
            <a:ext cx="8229600" cy="338554"/>
          </a:xfrm>
          <a:prstGeom prst="rect">
            <a:avLst/>
          </a:prstGeom>
          <a:noFill/>
        </p:spPr>
        <p:txBody>
          <a:bodyPr wrap="square" rtlCol="0">
            <a:spAutoFit/>
          </a:bodyPr>
          <a:lstStyle/>
          <a:p>
            <a:pPr marL="0" indent="0">
              <a:buNone/>
            </a:pPr>
            <a:r>
              <a:rPr lang="fr-FR" sz="1600" dirty="0" smtClean="0"/>
              <a:t> (b) Déplacement de la courbe</a:t>
            </a:r>
            <a:endParaRPr lang="fr-FR" sz="1600" dirty="0"/>
          </a:p>
        </p:txBody>
      </p:sp>
      <p:sp>
        <p:nvSpPr>
          <p:cNvPr id="30" name="TextBox 29"/>
          <p:cNvSpPr txBox="1"/>
          <p:nvPr/>
        </p:nvSpPr>
        <p:spPr>
          <a:xfrm>
            <a:off x="6172200" y="5486400"/>
            <a:ext cx="1371600" cy="261610"/>
          </a:xfrm>
          <a:prstGeom prst="rect">
            <a:avLst/>
          </a:prstGeom>
          <a:noFill/>
        </p:spPr>
        <p:txBody>
          <a:bodyPr wrap="square" rtlCol="0">
            <a:spAutoFit/>
          </a:bodyPr>
          <a:lstStyle/>
          <a:p>
            <a:r>
              <a:rPr lang="fr-FR" sz="1100" dirty="0" smtClean="0"/>
              <a:t>Quantité de cornets </a:t>
            </a:r>
            <a:endParaRPr lang="fr-FR" sz="1100" dirty="0"/>
          </a:p>
        </p:txBody>
      </p:sp>
      <p:sp>
        <p:nvSpPr>
          <p:cNvPr id="31" name="TextBox 30"/>
          <p:cNvSpPr txBox="1"/>
          <p:nvPr/>
        </p:nvSpPr>
        <p:spPr>
          <a:xfrm>
            <a:off x="5029200" y="4724400"/>
            <a:ext cx="2133600" cy="923330"/>
          </a:xfrm>
          <a:prstGeom prst="rect">
            <a:avLst/>
          </a:prstGeom>
          <a:noFill/>
        </p:spPr>
        <p:txBody>
          <a:bodyPr wrap="square" rtlCol="0">
            <a:spAutoFit/>
          </a:bodyPr>
          <a:lstStyle/>
          <a:p>
            <a:r>
              <a:rPr lang="fr-FR" dirty="0" smtClean="0"/>
              <a:t>D’</a:t>
            </a:r>
          </a:p>
          <a:p>
            <a:r>
              <a:rPr lang="fr-FR" dirty="0" smtClean="0"/>
              <a:t>D </a:t>
            </a:r>
          </a:p>
          <a:p>
            <a:endParaRPr lang="fr-FR" dirty="0"/>
          </a:p>
        </p:txBody>
      </p:sp>
      <p:cxnSp>
        <p:nvCxnSpPr>
          <p:cNvPr id="4" name="Straight Connector 3"/>
          <p:cNvCxnSpPr/>
          <p:nvPr/>
        </p:nvCxnSpPr>
        <p:spPr>
          <a:xfrm>
            <a:off x="1905000" y="2438400"/>
            <a:ext cx="3124200" cy="228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4572000" y="4648200"/>
            <a:ext cx="228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5267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FR" b="1" dirty="0">
                <a:latin typeface="Times New Roman" pitchFamily="18" charset="0"/>
                <a:cs typeface="Times New Roman" pitchFamily="18" charset="0"/>
              </a:rPr>
              <a:t>1.2 La demande</a:t>
            </a:r>
            <a:endParaRPr lang="fr-FR" dirty="0"/>
          </a:p>
        </p:txBody>
      </p:sp>
      <p:sp>
        <p:nvSpPr>
          <p:cNvPr id="3" name="Content Placeholder 2"/>
          <p:cNvSpPr>
            <a:spLocks noGrp="1"/>
          </p:cNvSpPr>
          <p:nvPr>
            <p:ph idx="1"/>
          </p:nvPr>
        </p:nvSpPr>
        <p:spPr/>
        <p:txBody>
          <a:bodyPr/>
          <a:lstStyle/>
          <a:p>
            <a:pPr marL="0" indent="0">
              <a:buNone/>
            </a:pPr>
            <a:endParaRPr lang="fr-FR" b="1" dirty="0">
              <a:solidFill>
                <a:srgbClr val="FF0000"/>
              </a:solidFill>
              <a:latin typeface="Times New Roman" pitchFamily="18" charset="0"/>
              <a:cs typeface="Times New Roman" pitchFamily="18" charset="0"/>
            </a:endParaRPr>
          </a:p>
          <a:p>
            <a:r>
              <a:rPr lang="fr-FR" b="1" u="sng" dirty="0">
                <a:latin typeface="Times New Roman" pitchFamily="18" charset="0"/>
                <a:cs typeface="Times New Roman" pitchFamily="18" charset="0"/>
              </a:rPr>
              <a:t>Commentaire</a:t>
            </a:r>
            <a:r>
              <a:rPr lang="fr-FR" dirty="0">
                <a:latin typeface="Times New Roman" pitchFamily="18" charset="0"/>
                <a:cs typeface="Times New Roman" pitchFamily="18" charset="0"/>
              </a:rPr>
              <a:t>: il fait plus chaud. La courbe de D se déplace vers la droite traduisant le fait que, quelque soit </a:t>
            </a:r>
            <a:r>
              <a:rPr lang="fr-FR" u="sng" dirty="0">
                <a:latin typeface="Times New Roman" pitchFamily="18" charset="0"/>
                <a:cs typeface="Times New Roman" pitchFamily="18" charset="0"/>
              </a:rPr>
              <a:t>le P en vigueur</a:t>
            </a:r>
            <a:r>
              <a:rPr lang="fr-FR" dirty="0">
                <a:latin typeface="Times New Roman" pitchFamily="18" charset="0"/>
                <a:cs typeface="Times New Roman" pitchFamily="18" charset="0"/>
              </a:rPr>
              <a:t>, la D de glace des Consommateurs augmente. </a:t>
            </a:r>
          </a:p>
          <a:p>
            <a:pPr marL="0" indent="0">
              <a:buNone/>
            </a:pPr>
            <a:r>
              <a:rPr lang="fr-FR" dirty="0">
                <a:latin typeface="Times New Roman" pitchFamily="18" charset="0"/>
                <a:cs typeface="Times New Roman" pitchFamily="18" charset="0"/>
              </a:rPr>
              <a:t>Au P de 2€/cornet, La D passe de 7 a 10 , </a:t>
            </a:r>
            <a:r>
              <a:rPr lang="fr-FR" b="1" dirty="0">
                <a:solidFill>
                  <a:srgbClr val="FF0000"/>
                </a:solidFill>
                <a:latin typeface="Times New Roman" pitchFamily="18" charset="0"/>
                <a:cs typeface="Times New Roman" pitchFamily="18" charset="0"/>
              </a:rPr>
              <a:t>la courbe de Demande bouge ! </a:t>
            </a:r>
          </a:p>
          <a:p>
            <a:endParaRPr lang="fr-FR" dirty="0"/>
          </a:p>
        </p:txBody>
      </p:sp>
    </p:spTree>
    <p:extLst>
      <p:ext uri="{BB962C8B-B14F-4D97-AF65-F5344CB8AC3E}">
        <p14:creationId xmlns:p14="http://schemas.microsoft.com/office/powerpoint/2010/main" val="631252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782762"/>
          </a:xfrm>
        </p:spPr>
        <p:txBody>
          <a:bodyPr>
            <a:normAutofit fontScale="90000"/>
          </a:bodyPr>
          <a:lstStyle/>
          <a:p>
            <a:pPr algn="l"/>
            <a:r>
              <a:rPr lang="fr-FR" sz="4000" b="1" dirty="0">
                <a:latin typeface="Times New Roman" pitchFamily="18" charset="0"/>
                <a:cs typeface="Times New Roman" pitchFamily="18" charset="0"/>
              </a:rPr>
              <a:t>1.2 La </a:t>
            </a:r>
            <a:r>
              <a:rPr lang="fr-FR" sz="4000" b="1" dirty="0" smtClean="0">
                <a:latin typeface="Times New Roman" pitchFamily="18" charset="0"/>
                <a:cs typeface="Times New Roman" pitchFamily="18" charset="0"/>
              </a:rPr>
              <a:t>demande</a:t>
            </a:r>
            <a:r>
              <a:rPr lang="fr-FR" sz="2400" b="1" dirty="0" smtClean="0">
                <a:latin typeface="Times New Roman" pitchFamily="18" charset="0"/>
                <a:cs typeface="Times New Roman" pitchFamily="18" charset="0"/>
              </a:rPr>
              <a:t/>
            </a:r>
            <a:br>
              <a:rPr lang="fr-FR" sz="2400" b="1" dirty="0" smtClean="0">
                <a:latin typeface="Times New Roman" pitchFamily="18" charset="0"/>
                <a:cs typeface="Times New Roman" pitchFamily="18" charset="0"/>
              </a:rPr>
            </a:br>
            <a:r>
              <a:rPr lang="fr-FR" sz="2400" b="1" u="sng" dirty="0" smtClean="0">
                <a:latin typeface="Times New Roman" pitchFamily="18" charset="0"/>
                <a:cs typeface="Times New Roman" pitchFamily="18" charset="0"/>
              </a:rPr>
              <a:t/>
            </a:r>
            <a:br>
              <a:rPr lang="fr-FR" sz="2400" b="1" u="sng" dirty="0" smtClean="0">
                <a:latin typeface="Times New Roman" pitchFamily="18" charset="0"/>
                <a:cs typeface="Times New Roman" pitchFamily="18" charset="0"/>
              </a:rPr>
            </a:br>
            <a:r>
              <a:rPr lang="fr-FR" sz="2400" b="1" u="sng" dirty="0" smtClean="0">
                <a:latin typeface="Times New Roman" pitchFamily="18" charset="0"/>
                <a:cs typeface="Times New Roman" pitchFamily="18" charset="0"/>
              </a:rPr>
              <a:t>Tableau: Impact d’une variation des déterminants de la demande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0945857"/>
              </p:ext>
            </p:extLst>
          </p:nvPr>
        </p:nvGraphicFramePr>
        <p:xfrm>
          <a:off x="457200" y="2438400"/>
          <a:ext cx="8229600" cy="2103120"/>
        </p:xfrm>
        <a:graphic>
          <a:graphicData uri="http://schemas.openxmlformats.org/drawingml/2006/table">
            <a:tbl>
              <a:tblPr firstRow="1" bandRow="1">
                <a:tableStyleId>{5C22544A-7EE6-4342-B048-85BDC9FD1C3A}</a:tableStyleId>
              </a:tblPr>
              <a:tblGrid>
                <a:gridCol w="2743200"/>
                <a:gridCol w="3048000"/>
                <a:gridCol w="2438400"/>
              </a:tblGrid>
              <a:tr h="333576">
                <a:tc>
                  <a:txBody>
                    <a:bodyPr/>
                    <a:lstStyle/>
                    <a:p>
                      <a:pPr algn="ctr"/>
                      <a:r>
                        <a:rPr lang="fr-FR" dirty="0" smtClean="0"/>
                        <a:t>Variation</a:t>
                      </a:r>
                      <a:endParaRPr lang="fr-FR" dirty="0"/>
                    </a:p>
                  </a:txBody>
                  <a:tcPr/>
                </a:tc>
                <a:tc>
                  <a:txBody>
                    <a:bodyPr/>
                    <a:lstStyle/>
                    <a:p>
                      <a:pPr algn="ctr"/>
                      <a:r>
                        <a:rPr lang="fr-FR" dirty="0" smtClean="0"/>
                        <a:t>Effet</a:t>
                      </a:r>
                      <a:r>
                        <a:rPr lang="fr-FR" baseline="0" dirty="0" smtClean="0"/>
                        <a:t> sur la D</a:t>
                      </a:r>
                      <a:endParaRPr lang="fr-FR" dirty="0"/>
                    </a:p>
                  </a:txBody>
                  <a:tcPr/>
                </a:tc>
                <a:tc>
                  <a:txBody>
                    <a:bodyPr/>
                    <a:lstStyle/>
                    <a:p>
                      <a:pPr algn="ctr"/>
                      <a:r>
                        <a:rPr lang="fr-FR" dirty="0" smtClean="0"/>
                        <a:t>Corrélation</a:t>
                      </a:r>
                      <a:endParaRPr lang="fr-FR" dirty="0"/>
                    </a:p>
                  </a:txBody>
                  <a:tcPr/>
                </a:tc>
              </a:tr>
              <a:tr h="575761">
                <a:tc>
                  <a:txBody>
                    <a:bodyPr/>
                    <a:lstStyle/>
                    <a:p>
                      <a:pPr algn="ctr"/>
                      <a:r>
                        <a:rPr lang="fr-FR" dirty="0" smtClean="0"/>
                        <a:t>Prix</a:t>
                      </a:r>
                      <a:endParaRPr lang="fr-FR" dirty="0"/>
                    </a:p>
                  </a:txBody>
                  <a:tcPr/>
                </a:tc>
                <a:tc>
                  <a:txBody>
                    <a:bodyPr/>
                    <a:lstStyle/>
                    <a:p>
                      <a:pPr algn="ctr"/>
                      <a:r>
                        <a:rPr lang="fr-FR" dirty="0" smtClean="0"/>
                        <a:t>Mouvement le long de la courbe</a:t>
                      </a:r>
                      <a:endParaRPr lang="fr-FR" dirty="0"/>
                    </a:p>
                  </a:txBody>
                  <a:tcPr/>
                </a:tc>
                <a:tc>
                  <a:txBody>
                    <a:bodyPr/>
                    <a:lstStyle/>
                    <a:p>
                      <a:pPr algn="ctr"/>
                      <a:r>
                        <a:rPr lang="fr-FR" dirty="0" smtClean="0"/>
                        <a:t>-</a:t>
                      </a:r>
                      <a:endParaRPr lang="fr-FR" dirty="0"/>
                    </a:p>
                  </a:txBody>
                  <a:tcPr/>
                </a:tc>
              </a:tr>
              <a:tr h="333576">
                <a:tc>
                  <a:txBody>
                    <a:bodyPr/>
                    <a:lstStyle/>
                    <a:p>
                      <a:pPr algn="ctr"/>
                      <a:r>
                        <a:rPr lang="fr-FR" dirty="0" smtClean="0"/>
                        <a:t>Revenu</a:t>
                      </a:r>
                      <a:endParaRPr lang="fr-FR" dirty="0"/>
                    </a:p>
                  </a:txBody>
                  <a:tcPr/>
                </a:tc>
                <a:tc>
                  <a:txBody>
                    <a:bodyPr/>
                    <a:lstStyle/>
                    <a:p>
                      <a:pPr algn="ctr"/>
                      <a:r>
                        <a:rPr lang="fr-FR" dirty="0" smtClean="0"/>
                        <a:t>Déplacement de la courbe</a:t>
                      </a:r>
                      <a:endParaRPr lang="fr-FR" dirty="0"/>
                    </a:p>
                  </a:txBody>
                  <a:tcPr/>
                </a:tc>
                <a:tc>
                  <a:txBody>
                    <a:bodyPr/>
                    <a:lstStyle/>
                    <a:p>
                      <a:pPr algn="ctr"/>
                      <a:r>
                        <a:rPr lang="fr-FR" dirty="0" smtClean="0"/>
                        <a:t>+</a:t>
                      </a:r>
                      <a:endParaRPr lang="fr-FR" dirty="0"/>
                    </a:p>
                  </a:txBody>
                  <a:tcPr/>
                </a:tc>
              </a:tr>
              <a:tr h="333576">
                <a:tc>
                  <a:txBody>
                    <a:bodyPr/>
                    <a:lstStyle/>
                    <a:p>
                      <a:pPr algn="ctr"/>
                      <a:r>
                        <a:rPr lang="fr-FR" dirty="0" smtClean="0"/>
                        <a:t>Prix</a:t>
                      </a:r>
                      <a:r>
                        <a:rPr lang="fr-FR" baseline="0" dirty="0" smtClean="0"/>
                        <a:t> produit comparable</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Déplacement de la courbe</a:t>
                      </a:r>
                    </a:p>
                  </a:txBody>
                  <a:tcPr/>
                </a:tc>
                <a:tc>
                  <a:txBody>
                    <a:bodyPr/>
                    <a:lstStyle/>
                    <a:p>
                      <a:pPr algn="ctr"/>
                      <a:r>
                        <a:rPr lang="fr-FR" dirty="0" smtClean="0"/>
                        <a:t>+</a:t>
                      </a:r>
                      <a:endParaRPr lang="fr-FR" dirty="0"/>
                    </a:p>
                  </a:txBody>
                  <a:tcPr/>
                </a:tc>
              </a:tr>
              <a:tr h="333576">
                <a:tc>
                  <a:txBody>
                    <a:bodyPr/>
                    <a:lstStyle/>
                    <a:p>
                      <a:pPr algn="ctr"/>
                      <a:r>
                        <a:rPr lang="fr-FR" dirty="0" smtClean="0"/>
                        <a:t>Contexte</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Déplacement de la courbe</a:t>
                      </a:r>
                    </a:p>
                  </a:txBody>
                  <a:tcPr/>
                </a:tc>
                <a:tc>
                  <a:txBody>
                    <a:bodyPr/>
                    <a:lstStyle/>
                    <a:p>
                      <a:pPr algn="ctr"/>
                      <a:r>
                        <a:rPr lang="fr-FR" dirty="0" smtClean="0"/>
                        <a:t>+ -</a:t>
                      </a:r>
                      <a:r>
                        <a:rPr lang="fr-FR" baseline="0" dirty="0" smtClean="0"/>
                        <a:t> </a:t>
                      </a:r>
                      <a:endParaRPr lang="fr-FR" dirty="0"/>
                    </a:p>
                  </a:txBody>
                  <a:tcPr/>
                </a:tc>
              </a:tr>
            </a:tbl>
          </a:graphicData>
        </a:graphic>
      </p:graphicFrame>
    </p:spTree>
    <p:extLst>
      <p:ext uri="{BB962C8B-B14F-4D97-AF65-F5344CB8AC3E}">
        <p14:creationId xmlns:p14="http://schemas.microsoft.com/office/powerpoint/2010/main" val="12154571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FR" sz="3600" b="1" dirty="0" smtClean="0">
                <a:latin typeface="Times New Roman" pitchFamily="18" charset="0"/>
                <a:cs typeface="Times New Roman" pitchFamily="18" charset="0"/>
              </a:rPr>
              <a:t>1.3 L’offre </a:t>
            </a:r>
            <a:endParaRPr lang="fr-FR" sz="3600" dirty="0"/>
          </a:p>
        </p:txBody>
      </p:sp>
      <p:sp>
        <p:nvSpPr>
          <p:cNvPr id="3" name="Content Placeholder 2"/>
          <p:cNvSpPr>
            <a:spLocks noGrp="1"/>
          </p:cNvSpPr>
          <p:nvPr>
            <p:ph idx="1"/>
          </p:nvPr>
        </p:nvSpPr>
        <p:spPr>
          <a:xfrm>
            <a:off x="457200" y="1600200"/>
            <a:ext cx="8229600" cy="4953000"/>
          </a:xfrm>
        </p:spPr>
        <p:txBody>
          <a:bodyPr>
            <a:normAutofit/>
          </a:bodyPr>
          <a:lstStyle/>
          <a:p>
            <a:pPr algn="just">
              <a:buFont typeface="Wingdings" pitchFamily="2" charset="2"/>
              <a:buChar char="Ø"/>
            </a:pPr>
            <a:r>
              <a:rPr lang="fr-FR" sz="2200" dirty="0" smtClean="0">
                <a:latin typeface="Times New Roman" pitchFamily="18" charset="0"/>
                <a:cs typeface="Times New Roman" pitchFamily="18" charset="0"/>
              </a:rPr>
              <a:t> </a:t>
            </a:r>
            <a:r>
              <a:rPr lang="fr-FR" sz="2200" b="1" dirty="0" smtClean="0">
                <a:latin typeface="Times New Roman" pitchFamily="18" charset="0"/>
                <a:cs typeface="Times New Roman" pitchFamily="18" charset="0"/>
              </a:rPr>
              <a:t>L’offre</a:t>
            </a:r>
          </a:p>
          <a:p>
            <a:pPr marL="0" indent="0" algn="just">
              <a:buNone/>
            </a:pPr>
            <a:r>
              <a:rPr lang="fr-FR" sz="2200" dirty="0" smtClean="0">
                <a:latin typeface="Times New Roman" pitchFamily="18" charset="0"/>
                <a:cs typeface="Times New Roman" pitchFamily="18" charset="0"/>
              </a:rPr>
              <a:t>La notion d’Offre (O) décrit les </a:t>
            </a:r>
            <a:r>
              <a:rPr lang="fr-FR" sz="2200" u="sng" dirty="0" smtClean="0">
                <a:latin typeface="Times New Roman" pitchFamily="18" charset="0"/>
                <a:cs typeface="Times New Roman" pitchFamily="18" charset="0"/>
              </a:rPr>
              <a:t>dispositions à vendre </a:t>
            </a:r>
            <a:r>
              <a:rPr lang="fr-FR" sz="2200" dirty="0" smtClean="0">
                <a:latin typeface="Times New Roman" pitchFamily="18" charset="0"/>
                <a:cs typeface="Times New Roman" pitchFamily="18" charset="0"/>
              </a:rPr>
              <a:t>des vendeurs</a:t>
            </a:r>
          </a:p>
          <a:p>
            <a:pPr algn="just"/>
            <a:r>
              <a:rPr lang="fr-FR" sz="2200" dirty="0" smtClean="0">
                <a:latin typeface="Times New Roman" pitchFamily="18" charset="0"/>
                <a:cs typeface="Times New Roman" pitchFamily="18" charset="0"/>
              </a:rPr>
              <a:t>L’O de glace par les producteurs (la quantité qu’ils sont disposés </a:t>
            </a:r>
            <a:r>
              <a:rPr lang="fr-FR" sz="2200" dirty="0">
                <a:latin typeface="Times New Roman" pitchFamily="18" charset="0"/>
                <a:cs typeface="Times New Roman" pitchFamily="18" charset="0"/>
              </a:rPr>
              <a:t>à</a:t>
            </a:r>
            <a:r>
              <a:rPr lang="fr-FR" sz="2200" dirty="0" smtClean="0">
                <a:latin typeface="Times New Roman" pitchFamily="18" charset="0"/>
                <a:cs typeface="Times New Roman" pitchFamily="18" charset="0"/>
              </a:rPr>
              <a:t> vendre) est influencée par :</a:t>
            </a:r>
          </a:p>
          <a:p>
            <a:pPr marL="457200" indent="-457200" algn="just">
              <a:buFont typeface="+mj-lt"/>
              <a:buAutoNum type="arabicPeriod"/>
            </a:pPr>
            <a:r>
              <a:rPr lang="fr-FR" sz="2200" dirty="0" smtClean="0">
                <a:latin typeface="Times New Roman" pitchFamily="18" charset="0"/>
                <a:cs typeface="Times New Roman" pitchFamily="18" charset="0"/>
              </a:rPr>
              <a:t>Prix de la glace</a:t>
            </a:r>
          </a:p>
          <a:p>
            <a:pPr marL="457200" indent="-457200" algn="just">
              <a:buFont typeface="+mj-lt"/>
              <a:buAutoNum type="arabicPeriod"/>
            </a:pPr>
            <a:r>
              <a:rPr lang="fr-FR" sz="2200" dirty="0" smtClean="0">
                <a:latin typeface="Times New Roman" pitchFamily="18" charset="0"/>
                <a:cs typeface="Times New Roman" pitchFamily="18" charset="0"/>
              </a:rPr>
              <a:t>Leurs coûts de production (Salaire des employés, loyer, prix des matières premières (ex. lait) </a:t>
            </a:r>
          </a:p>
          <a:p>
            <a:pPr marL="457200" indent="-457200" algn="just">
              <a:buFont typeface="+mj-lt"/>
              <a:buAutoNum type="arabicPeriod"/>
            </a:pPr>
            <a:r>
              <a:rPr lang="fr-FR" sz="2200" dirty="0" smtClean="0">
                <a:latin typeface="Times New Roman" pitchFamily="18" charset="0"/>
                <a:cs typeface="Times New Roman" pitchFamily="18" charset="0"/>
              </a:rPr>
              <a:t>Les équipements utilisés</a:t>
            </a:r>
          </a:p>
          <a:p>
            <a:pPr marL="457200" indent="-457200" algn="just">
              <a:buFont typeface="+mj-lt"/>
              <a:buAutoNum type="arabicPeriod"/>
            </a:pPr>
            <a:r>
              <a:rPr lang="fr-FR" sz="2200" dirty="0" smtClean="0">
                <a:latin typeface="Times New Roman" pitchFamily="18" charset="0"/>
                <a:cs typeface="Times New Roman" pitchFamily="18" charset="0"/>
              </a:rPr>
              <a:t>Les perspectives de profits</a:t>
            </a:r>
          </a:p>
          <a:p>
            <a:pPr marL="457200" indent="-457200" algn="just">
              <a:buFont typeface="+mj-lt"/>
              <a:buAutoNum type="arabicPeriod"/>
            </a:pPr>
            <a:r>
              <a:rPr lang="fr-FR" sz="2200" dirty="0" smtClean="0">
                <a:latin typeface="Times New Roman" pitchFamily="18" charset="0"/>
                <a:cs typeface="Times New Roman" pitchFamily="18" charset="0"/>
              </a:rPr>
              <a:t>Le contexte économique</a:t>
            </a:r>
          </a:p>
          <a:p>
            <a:pPr marL="457200" indent="-457200" algn="just">
              <a:buFont typeface="+mj-lt"/>
              <a:buAutoNum type="arabicPeriod"/>
            </a:pPr>
            <a:r>
              <a:rPr lang="fr-FR" sz="2200" dirty="0">
                <a:latin typeface="Times New Roman" pitchFamily="18" charset="0"/>
                <a:cs typeface="Times New Roman" pitchFamily="18" charset="0"/>
              </a:rPr>
              <a:t> </a:t>
            </a:r>
            <a:r>
              <a:rPr lang="fr-FR" sz="2200" dirty="0" smtClean="0">
                <a:latin typeface="Times New Roman" pitchFamily="18" charset="0"/>
                <a:cs typeface="Times New Roman" pitchFamily="18" charset="0"/>
              </a:rPr>
              <a:t>…… </a:t>
            </a:r>
          </a:p>
          <a:p>
            <a:pPr marL="457200" indent="-457200" algn="just">
              <a:buFont typeface="+mj-lt"/>
              <a:buAutoNum type="arabicPeriod"/>
            </a:pPr>
            <a:endParaRPr lang="fr-FR" sz="2200" dirty="0" smtClean="0">
              <a:latin typeface="Times New Roman" pitchFamily="18" charset="0"/>
              <a:cs typeface="Times New Roman" pitchFamily="18" charset="0"/>
            </a:endParaRPr>
          </a:p>
          <a:p>
            <a:pPr marL="0" indent="0" algn="just">
              <a:buNone/>
            </a:pPr>
            <a:endParaRPr lang="fr-FR" sz="2200" dirty="0" smtClean="0">
              <a:latin typeface="Times New Roman" pitchFamily="18" charset="0"/>
              <a:cs typeface="Times New Roman" pitchFamily="18" charset="0"/>
            </a:endParaRPr>
          </a:p>
          <a:p>
            <a:pPr marL="0" indent="0" algn="just">
              <a:buNone/>
            </a:pPr>
            <a:endParaRPr lang="fr-FR" sz="2200" b="1" dirty="0">
              <a:latin typeface="Times New Roman" pitchFamily="18" charset="0"/>
              <a:cs typeface="Times New Roman" pitchFamily="18" charset="0"/>
            </a:endParaRPr>
          </a:p>
        </p:txBody>
      </p:sp>
    </p:spTree>
    <p:extLst>
      <p:ext uri="{BB962C8B-B14F-4D97-AF65-F5344CB8AC3E}">
        <p14:creationId xmlns:p14="http://schemas.microsoft.com/office/powerpoint/2010/main" val="2924881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FR" sz="3600" b="1" dirty="0">
                <a:latin typeface="Times New Roman" pitchFamily="18" charset="0"/>
                <a:cs typeface="Times New Roman" pitchFamily="18" charset="0"/>
              </a:rPr>
              <a:t>1.3 L’offre </a:t>
            </a:r>
            <a:endParaRPr lang="fr-FR" sz="3600" b="1"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pPr algn="just"/>
            <a:r>
              <a:rPr lang="fr-FR" sz="2200" dirty="0">
                <a:latin typeface="Times New Roman" pitchFamily="18" charset="0"/>
                <a:cs typeface="Times New Roman" pitchFamily="18" charset="0"/>
              </a:rPr>
              <a:t> </a:t>
            </a:r>
            <a:r>
              <a:rPr lang="fr-FR" sz="2200" u="sng" dirty="0">
                <a:latin typeface="Times New Roman" pitchFamily="18" charset="0"/>
                <a:cs typeface="Times New Roman" pitchFamily="18" charset="0"/>
              </a:rPr>
              <a:t>Représentation</a:t>
            </a:r>
            <a:r>
              <a:rPr lang="fr-FR" sz="2200" dirty="0">
                <a:latin typeface="Times New Roman" pitchFamily="18" charset="0"/>
                <a:cs typeface="Times New Roman" pitchFamily="18" charset="0"/>
              </a:rPr>
              <a:t>: </a:t>
            </a:r>
            <a:r>
              <a:rPr lang="fr-FR" sz="2200" b="1" dirty="0">
                <a:latin typeface="Times New Roman" pitchFamily="18" charset="0"/>
                <a:cs typeface="Times New Roman" pitchFamily="18" charset="0"/>
              </a:rPr>
              <a:t>La courbe </a:t>
            </a:r>
            <a:r>
              <a:rPr lang="fr-FR" sz="2200" b="1" dirty="0" smtClean="0">
                <a:latin typeface="Times New Roman" pitchFamily="18" charset="0"/>
                <a:cs typeface="Times New Roman" pitchFamily="18" charset="0"/>
              </a:rPr>
              <a:t>d’Offre </a:t>
            </a:r>
            <a:r>
              <a:rPr lang="fr-FR" sz="2200" dirty="0" smtClean="0">
                <a:latin typeface="Times New Roman" pitchFamily="18" charset="0"/>
                <a:cs typeface="Times New Roman" pitchFamily="18" charset="0"/>
              </a:rPr>
              <a:t>décrit </a:t>
            </a:r>
            <a:r>
              <a:rPr lang="fr-FR" sz="2200" dirty="0">
                <a:latin typeface="Times New Roman" pitchFamily="18" charset="0"/>
                <a:cs typeface="Times New Roman" pitchFamily="18" charset="0"/>
              </a:rPr>
              <a:t>les dispositions des </a:t>
            </a:r>
            <a:r>
              <a:rPr lang="fr-FR" sz="2200" dirty="0" smtClean="0">
                <a:latin typeface="Times New Roman" pitchFamily="18" charset="0"/>
                <a:cs typeface="Times New Roman" pitchFamily="18" charset="0"/>
              </a:rPr>
              <a:t>vendeurs </a:t>
            </a:r>
            <a:r>
              <a:rPr lang="fr-FR" sz="2200" dirty="0">
                <a:latin typeface="Times New Roman" pitchFamily="18" charset="0"/>
                <a:cs typeface="Times New Roman" pitchFamily="18" charset="0"/>
              </a:rPr>
              <a:t>en fonction du prix, </a:t>
            </a:r>
            <a:r>
              <a:rPr lang="fr-FR" sz="2200" dirty="0" smtClean="0">
                <a:latin typeface="Times New Roman" pitchFamily="18" charset="0"/>
                <a:cs typeface="Times New Roman" pitchFamily="18" charset="0"/>
              </a:rPr>
              <a:t>c.-à-d. </a:t>
            </a:r>
            <a:r>
              <a:rPr lang="fr-FR" sz="2200" dirty="0">
                <a:latin typeface="Times New Roman" pitchFamily="18" charset="0"/>
                <a:cs typeface="Times New Roman" pitchFamily="18" charset="0"/>
              </a:rPr>
              <a:t>ce qu’ils sont prêts </a:t>
            </a:r>
            <a:r>
              <a:rPr lang="fr-FR" sz="2200" dirty="0" smtClean="0">
                <a:latin typeface="Times New Roman" pitchFamily="18" charset="0"/>
                <a:cs typeface="Times New Roman" pitchFamily="18" charset="0"/>
              </a:rPr>
              <a:t>à vendre </a:t>
            </a:r>
            <a:r>
              <a:rPr lang="fr-FR" sz="2200" dirty="0">
                <a:latin typeface="Times New Roman" pitchFamily="18" charset="0"/>
                <a:cs typeface="Times New Roman" pitchFamily="18" charset="0"/>
              </a:rPr>
              <a:t>pour </a:t>
            </a:r>
            <a:r>
              <a:rPr lang="fr-FR" sz="2200" u="sng" dirty="0">
                <a:latin typeface="Times New Roman" pitchFamily="18" charset="0"/>
                <a:cs typeface="Times New Roman" pitchFamily="18" charset="0"/>
              </a:rPr>
              <a:t>chaque niveau </a:t>
            </a:r>
            <a:r>
              <a:rPr lang="fr-FR" sz="2200" u="sng" dirty="0" smtClean="0">
                <a:latin typeface="Times New Roman" pitchFamily="18" charset="0"/>
                <a:cs typeface="Times New Roman" pitchFamily="18" charset="0"/>
              </a:rPr>
              <a:t>de </a:t>
            </a:r>
            <a:r>
              <a:rPr lang="fr-FR" sz="2200" u="sng" dirty="0">
                <a:latin typeface="Times New Roman" pitchFamily="18" charset="0"/>
                <a:cs typeface="Times New Roman" pitchFamily="18" charset="0"/>
              </a:rPr>
              <a:t>prix </a:t>
            </a:r>
            <a:endParaRPr lang="fr-FR" sz="2200" b="1" dirty="0">
              <a:latin typeface="Times New Roman" pitchFamily="18" charset="0"/>
              <a:cs typeface="Times New Roman" pitchFamily="18" charset="0"/>
            </a:endParaRPr>
          </a:p>
          <a:p>
            <a:pPr lvl="2" algn="just">
              <a:buFont typeface="Wingdings" pitchFamily="2" charset="2"/>
              <a:buChar char="§"/>
            </a:pPr>
            <a:endParaRPr lang="fr-FR" sz="2200" b="1" dirty="0" smtClean="0">
              <a:latin typeface="Times New Roman" pitchFamily="18" charset="0"/>
              <a:cs typeface="Times New Roman" pitchFamily="18" charset="0"/>
            </a:endParaRPr>
          </a:p>
          <a:p>
            <a:pPr lvl="2" algn="just">
              <a:buFont typeface="Wingdings" pitchFamily="2" charset="2"/>
              <a:buChar char="§"/>
            </a:pPr>
            <a:r>
              <a:rPr lang="fr-FR" sz="2200" b="1"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La courbe décrit une relation entre Prix et quantité ( parmi les déterminants de l’O, on privilégie donc un facteur explicatif: le prix)</a:t>
            </a:r>
          </a:p>
          <a:p>
            <a:pPr marL="914400" lvl="2" indent="0" algn="just">
              <a:buNone/>
            </a:pPr>
            <a:r>
              <a:rPr lang="fr-FR" sz="600" b="1" dirty="0" smtClean="0">
                <a:latin typeface="Times New Roman" pitchFamily="18" charset="0"/>
                <a:cs typeface="Times New Roman" pitchFamily="18" charset="0"/>
              </a:rPr>
              <a:t>   </a:t>
            </a:r>
            <a:r>
              <a:rPr lang="fr-FR" sz="2200" b="1" dirty="0">
                <a:latin typeface="Times New Roman" pitchFamily="18" charset="0"/>
                <a:cs typeface="Times New Roman" pitchFamily="18" charset="0"/>
              </a:rPr>
              <a:t> </a:t>
            </a:r>
            <a:endParaRPr lang="fr-FR" sz="2200" b="1" dirty="0" smtClean="0">
              <a:latin typeface="Times New Roman" pitchFamily="18" charset="0"/>
              <a:cs typeface="Times New Roman" pitchFamily="18" charset="0"/>
            </a:endParaRPr>
          </a:p>
          <a:p>
            <a:pPr lvl="2" algn="just">
              <a:buFont typeface="Wingdings" pitchFamily="2" charset="2"/>
              <a:buChar char="§"/>
            </a:pPr>
            <a:r>
              <a:rPr lang="fr-FR" sz="2200" b="1" dirty="0">
                <a:latin typeface="Times New Roman" pitchFamily="18" charset="0"/>
                <a:cs typeface="Times New Roman" pitchFamily="18" charset="0"/>
              </a:rPr>
              <a:t> </a:t>
            </a:r>
            <a:r>
              <a:rPr lang="fr-FR" sz="2200" dirty="0" smtClean="0">
                <a:latin typeface="Times New Roman" pitchFamily="18" charset="0"/>
                <a:cs typeface="Times New Roman" pitchFamily="18" charset="0"/>
              </a:rPr>
              <a:t>Les autres variables sont maintenus constantes (ex. équipements utilisés, coûts de production)</a:t>
            </a:r>
          </a:p>
          <a:p>
            <a:pPr marL="914400" lvl="2" indent="0" algn="just">
              <a:buNone/>
            </a:pPr>
            <a:endParaRPr lang="fr-FR" sz="2200" dirty="0" smtClean="0">
              <a:latin typeface="Times New Roman" pitchFamily="18" charset="0"/>
              <a:cs typeface="Times New Roman" pitchFamily="18" charset="0"/>
            </a:endParaRPr>
          </a:p>
          <a:p>
            <a:pPr algn="just"/>
            <a:r>
              <a:rPr lang="fr-FR" sz="2200" dirty="0" smtClean="0">
                <a:latin typeface="Times New Roman" pitchFamily="18" charset="0"/>
                <a:cs typeface="Times New Roman" pitchFamily="18" charset="0"/>
              </a:rPr>
              <a:t>La description se fait via un tableau ou un graphique. On obverse une relation positive entre prix et quantité offerte: si le P   l’ activité devient plus profitable, les vendeurs sont prêts à vendre plus.  </a:t>
            </a:r>
            <a:endParaRPr lang="fr-FR" sz="2200" u="sng" dirty="0">
              <a:latin typeface="Times New Roman" pitchFamily="18" charset="0"/>
              <a:cs typeface="Times New Roman" pitchFamily="18" charset="0"/>
            </a:endParaRPr>
          </a:p>
        </p:txBody>
      </p:sp>
      <p:cxnSp>
        <p:nvCxnSpPr>
          <p:cNvPr id="5" name="Straight Arrow Connector 4"/>
          <p:cNvCxnSpPr/>
          <p:nvPr/>
        </p:nvCxnSpPr>
        <p:spPr>
          <a:xfrm flipV="1">
            <a:off x="7467600" y="5638800"/>
            <a:ext cx="0" cy="3156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31753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752600"/>
          </a:xfrm>
        </p:spPr>
        <p:txBody>
          <a:bodyPr>
            <a:normAutofit/>
          </a:bodyPr>
          <a:lstStyle/>
          <a:p>
            <a:pPr algn="l"/>
            <a:r>
              <a:rPr lang="fr-FR" sz="3600" b="1" dirty="0">
                <a:latin typeface="Times New Roman" pitchFamily="18" charset="0"/>
                <a:cs typeface="Times New Roman" pitchFamily="18" charset="0"/>
              </a:rPr>
              <a:t>1.3 L’offre </a:t>
            </a:r>
            <a:r>
              <a:rPr lang="fr-FR" sz="2400" b="1" dirty="0" smtClean="0">
                <a:latin typeface="Times New Roman" pitchFamily="18" charset="0"/>
                <a:cs typeface="Times New Roman" pitchFamily="18" charset="0"/>
              </a:rPr>
              <a:t/>
            </a:r>
            <a:br>
              <a:rPr lang="fr-FR" sz="2400" b="1" dirty="0" smtClean="0">
                <a:latin typeface="Times New Roman" pitchFamily="18" charset="0"/>
                <a:cs typeface="Times New Roman" pitchFamily="18" charset="0"/>
              </a:rPr>
            </a:br>
            <a:r>
              <a:rPr lang="fr-FR" sz="2400" b="1" u="sng" dirty="0" smtClean="0">
                <a:latin typeface="Times New Roman" pitchFamily="18" charset="0"/>
                <a:cs typeface="Times New Roman" pitchFamily="18" charset="0"/>
              </a:rPr>
              <a:t/>
            </a:r>
            <a:br>
              <a:rPr lang="fr-FR" sz="2400" b="1" u="sng" dirty="0" smtClean="0">
                <a:latin typeface="Times New Roman" pitchFamily="18" charset="0"/>
                <a:cs typeface="Times New Roman" pitchFamily="18" charset="0"/>
              </a:rPr>
            </a:br>
            <a:r>
              <a:rPr lang="fr-FR" sz="2400" b="1" u="sng" dirty="0" smtClean="0">
                <a:latin typeface="Times New Roman" pitchFamily="18" charset="0"/>
                <a:cs typeface="Times New Roman" pitchFamily="18" charset="0"/>
              </a:rPr>
              <a:t>Tableau: Dispositions d’offre des vendeurs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0133934"/>
              </p:ext>
            </p:extLst>
          </p:nvPr>
        </p:nvGraphicFramePr>
        <p:xfrm>
          <a:off x="609600" y="2438400"/>
          <a:ext cx="7391400" cy="2966720"/>
        </p:xfrm>
        <a:graphic>
          <a:graphicData uri="http://schemas.openxmlformats.org/drawingml/2006/table">
            <a:tbl>
              <a:tblPr firstRow="1" bandRow="1">
                <a:tableStyleId>{5C22544A-7EE6-4342-B048-85BDC9FD1C3A}</a:tableStyleId>
              </a:tblPr>
              <a:tblGrid>
                <a:gridCol w="3695700"/>
                <a:gridCol w="3695700"/>
              </a:tblGrid>
              <a:tr h="370840">
                <a:tc>
                  <a:txBody>
                    <a:bodyPr/>
                    <a:lstStyle/>
                    <a:p>
                      <a:pPr algn="ctr"/>
                      <a:r>
                        <a:rPr lang="fr-FR" dirty="0" smtClean="0"/>
                        <a:t>Prix d’un cornet (</a:t>
                      </a:r>
                      <a:r>
                        <a:rPr lang="fr-FR" dirty="0" smtClean="0">
                          <a:latin typeface="Calibri"/>
                          <a:cs typeface="Calibri"/>
                        </a:rPr>
                        <a:t>€) </a:t>
                      </a:r>
                      <a:endParaRPr lang="fr-FR" dirty="0"/>
                    </a:p>
                  </a:txBody>
                  <a:tcPr/>
                </a:tc>
                <a:tc>
                  <a:txBody>
                    <a:bodyPr/>
                    <a:lstStyle/>
                    <a:p>
                      <a:pPr algn="ctr"/>
                      <a:r>
                        <a:rPr lang="fr-FR" dirty="0" smtClean="0"/>
                        <a:t>Quantité</a:t>
                      </a:r>
                      <a:r>
                        <a:rPr lang="fr-FR" baseline="0" dirty="0" smtClean="0"/>
                        <a:t> demandée (Cornets)</a:t>
                      </a:r>
                      <a:endParaRPr lang="fr-FR" dirty="0"/>
                    </a:p>
                  </a:txBody>
                  <a:tcPr/>
                </a:tc>
              </a:tr>
              <a:tr h="370840">
                <a:tc>
                  <a:txBody>
                    <a:bodyPr/>
                    <a:lstStyle/>
                    <a:p>
                      <a:pPr algn="ctr"/>
                      <a:r>
                        <a:rPr lang="fr-FR" dirty="0" smtClean="0"/>
                        <a:t>0</a:t>
                      </a:r>
                      <a:endParaRPr lang="fr-FR" dirty="0"/>
                    </a:p>
                  </a:txBody>
                  <a:tcPr/>
                </a:tc>
                <a:tc>
                  <a:txBody>
                    <a:bodyPr/>
                    <a:lstStyle/>
                    <a:p>
                      <a:pPr algn="ctr"/>
                      <a:r>
                        <a:rPr lang="fr-FR" dirty="0" smtClean="0"/>
                        <a:t>0</a:t>
                      </a:r>
                      <a:endParaRPr lang="fr-FR" dirty="0"/>
                    </a:p>
                  </a:txBody>
                  <a:tcPr/>
                </a:tc>
              </a:tr>
              <a:tr h="370840">
                <a:tc>
                  <a:txBody>
                    <a:bodyPr/>
                    <a:lstStyle/>
                    <a:p>
                      <a:pPr algn="ctr"/>
                      <a:r>
                        <a:rPr lang="fr-FR" dirty="0" smtClean="0"/>
                        <a:t>0.5</a:t>
                      </a:r>
                      <a:endParaRPr lang="fr-FR" dirty="0"/>
                    </a:p>
                  </a:txBody>
                  <a:tcPr/>
                </a:tc>
                <a:tc>
                  <a:txBody>
                    <a:bodyPr/>
                    <a:lstStyle/>
                    <a:p>
                      <a:pPr algn="ctr"/>
                      <a:r>
                        <a:rPr lang="fr-FR" dirty="0" smtClean="0"/>
                        <a:t>0</a:t>
                      </a:r>
                      <a:endParaRPr lang="fr-FR" dirty="0"/>
                    </a:p>
                  </a:txBody>
                  <a:tcPr/>
                </a:tc>
              </a:tr>
              <a:tr h="370840">
                <a:tc>
                  <a:txBody>
                    <a:bodyPr/>
                    <a:lstStyle/>
                    <a:p>
                      <a:pPr algn="ctr"/>
                      <a:r>
                        <a:rPr lang="fr-FR" dirty="0" smtClean="0"/>
                        <a:t>1</a:t>
                      </a:r>
                      <a:endParaRPr lang="fr-FR" dirty="0"/>
                    </a:p>
                  </a:txBody>
                  <a:tcPr/>
                </a:tc>
                <a:tc>
                  <a:txBody>
                    <a:bodyPr/>
                    <a:lstStyle/>
                    <a:p>
                      <a:pPr algn="ctr"/>
                      <a:r>
                        <a:rPr lang="fr-FR" dirty="0" smtClean="0"/>
                        <a:t>1</a:t>
                      </a:r>
                      <a:endParaRPr lang="fr-FR" dirty="0"/>
                    </a:p>
                  </a:txBody>
                  <a:tcPr/>
                </a:tc>
              </a:tr>
              <a:tr h="370840">
                <a:tc>
                  <a:txBody>
                    <a:bodyPr/>
                    <a:lstStyle/>
                    <a:p>
                      <a:pPr algn="ctr"/>
                      <a:r>
                        <a:rPr lang="fr-FR" dirty="0" smtClean="0"/>
                        <a:t>1.5</a:t>
                      </a:r>
                      <a:endParaRPr lang="fr-FR" dirty="0"/>
                    </a:p>
                  </a:txBody>
                  <a:tcPr/>
                </a:tc>
                <a:tc>
                  <a:txBody>
                    <a:bodyPr/>
                    <a:lstStyle/>
                    <a:p>
                      <a:pPr algn="ctr"/>
                      <a:r>
                        <a:rPr lang="fr-FR" dirty="0" smtClean="0"/>
                        <a:t>4</a:t>
                      </a:r>
                      <a:endParaRPr lang="fr-FR" dirty="0"/>
                    </a:p>
                  </a:txBody>
                  <a:tcPr/>
                </a:tc>
              </a:tr>
              <a:tr h="370840">
                <a:tc>
                  <a:txBody>
                    <a:bodyPr/>
                    <a:lstStyle/>
                    <a:p>
                      <a:pPr algn="ctr"/>
                      <a:r>
                        <a:rPr lang="fr-FR" dirty="0" smtClean="0"/>
                        <a:t>2</a:t>
                      </a:r>
                      <a:endParaRPr lang="fr-FR" dirty="0"/>
                    </a:p>
                  </a:txBody>
                  <a:tcPr/>
                </a:tc>
                <a:tc>
                  <a:txBody>
                    <a:bodyPr/>
                    <a:lstStyle/>
                    <a:p>
                      <a:pPr algn="ctr"/>
                      <a:r>
                        <a:rPr lang="fr-FR" dirty="0" smtClean="0"/>
                        <a:t>7</a:t>
                      </a:r>
                      <a:endParaRPr lang="fr-FR" dirty="0"/>
                    </a:p>
                  </a:txBody>
                  <a:tcPr/>
                </a:tc>
              </a:tr>
              <a:tr h="370840">
                <a:tc>
                  <a:txBody>
                    <a:bodyPr/>
                    <a:lstStyle/>
                    <a:p>
                      <a:pPr algn="ctr"/>
                      <a:r>
                        <a:rPr lang="fr-FR" dirty="0" smtClean="0"/>
                        <a:t>2.5</a:t>
                      </a:r>
                      <a:endParaRPr lang="fr-FR" dirty="0"/>
                    </a:p>
                  </a:txBody>
                  <a:tcPr/>
                </a:tc>
                <a:tc>
                  <a:txBody>
                    <a:bodyPr/>
                    <a:lstStyle/>
                    <a:p>
                      <a:pPr algn="ctr"/>
                      <a:r>
                        <a:rPr lang="fr-FR" dirty="0" smtClean="0"/>
                        <a:t>10</a:t>
                      </a:r>
                      <a:endParaRPr lang="fr-FR" dirty="0"/>
                    </a:p>
                  </a:txBody>
                  <a:tcPr/>
                </a:tc>
              </a:tr>
              <a:tr h="370840">
                <a:tc>
                  <a:txBody>
                    <a:bodyPr/>
                    <a:lstStyle/>
                    <a:p>
                      <a:pPr algn="ctr"/>
                      <a:r>
                        <a:rPr lang="fr-FR" dirty="0" smtClean="0"/>
                        <a:t>3</a:t>
                      </a:r>
                      <a:endParaRPr lang="fr-FR" dirty="0"/>
                    </a:p>
                  </a:txBody>
                  <a:tcPr/>
                </a:tc>
                <a:tc>
                  <a:txBody>
                    <a:bodyPr/>
                    <a:lstStyle/>
                    <a:p>
                      <a:pPr algn="ctr"/>
                      <a:r>
                        <a:rPr lang="fr-FR" dirty="0" smtClean="0"/>
                        <a:t>13</a:t>
                      </a:r>
                      <a:endParaRPr lang="fr-FR" dirty="0"/>
                    </a:p>
                  </a:txBody>
                  <a:tcPr/>
                </a:tc>
              </a:tr>
            </a:tbl>
          </a:graphicData>
        </a:graphic>
      </p:graphicFrame>
    </p:spTree>
    <p:extLst>
      <p:ext uri="{BB962C8B-B14F-4D97-AF65-F5344CB8AC3E}">
        <p14:creationId xmlns:p14="http://schemas.microsoft.com/office/powerpoint/2010/main" val="3309209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0"/>
            <a:ext cx="7772400" cy="1470025"/>
          </a:xfrm>
        </p:spPr>
        <p:txBody>
          <a:bodyPr/>
          <a:lstStyle/>
          <a:p>
            <a:pPr algn="l"/>
            <a:r>
              <a:rPr lang="fr-FR" b="1" u="sng" dirty="0" smtClean="0">
                <a:latin typeface="Times New Roman" pitchFamily="18" charset="0"/>
                <a:cs typeface="Times New Roman" pitchFamily="18" charset="0"/>
              </a:rPr>
              <a:t>Objet du chapitre</a:t>
            </a:r>
            <a:endParaRPr lang="fr-FR" b="1" u="sng"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2362200"/>
            <a:ext cx="8077200" cy="3124200"/>
          </a:xfrm>
        </p:spPr>
        <p:txBody>
          <a:bodyPr>
            <a:noAutofit/>
          </a:bodyPr>
          <a:lstStyle/>
          <a:p>
            <a:pPr algn="l"/>
            <a:r>
              <a:rPr lang="fr-FR" sz="4000" dirty="0" smtClean="0">
                <a:solidFill>
                  <a:srgbClr val="FF0000"/>
                </a:solidFill>
                <a:latin typeface="Times New Roman" pitchFamily="18" charset="0"/>
                <a:cs typeface="Times New Roman" pitchFamily="18" charset="0"/>
              </a:rPr>
              <a:t>La loi de l’offre et de la demande </a:t>
            </a:r>
            <a:r>
              <a:rPr lang="fr-FR" sz="4000" dirty="0" smtClean="0">
                <a:solidFill>
                  <a:schemeClr val="tx1"/>
                </a:solidFill>
                <a:latin typeface="Times New Roman" pitchFamily="18" charset="0"/>
                <a:cs typeface="Times New Roman" pitchFamily="18" charset="0"/>
              </a:rPr>
              <a:t>qui gouverne la détermination des </a:t>
            </a:r>
            <a:r>
              <a:rPr lang="fr-FR" sz="4000" b="1" u="sng" dirty="0" smtClean="0">
                <a:solidFill>
                  <a:schemeClr val="tx1"/>
                </a:solidFill>
                <a:latin typeface="Times New Roman" pitchFamily="18" charset="0"/>
                <a:cs typeface="Times New Roman" pitchFamily="18" charset="0"/>
              </a:rPr>
              <a:t>prix</a:t>
            </a:r>
            <a:r>
              <a:rPr lang="fr-FR" sz="4000" dirty="0" smtClean="0">
                <a:solidFill>
                  <a:schemeClr val="tx1"/>
                </a:solidFill>
                <a:latin typeface="Times New Roman" pitchFamily="18" charset="0"/>
                <a:cs typeface="Times New Roman" pitchFamily="18" charset="0"/>
              </a:rPr>
              <a:t> et des </a:t>
            </a:r>
            <a:r>
              <a:rPr lang="fr-FR" sz="4000" b="1" u="sng" dirty="0" smtClean="0">
                <a:solidFill>
                  <a:schemeClr val="tx1"/>
                </a:solidFill>
                <a:latin typeface="Times New Roman" pitchFamily="18" charset="0"/>
                <a:cs typeface="Times New Roman" pitchFamily="18" charset="0"/>
              </a:rPr>
              <a:t>quantités</a:t>
            </a:r>
            <a:r>
              <a:rPr lang="fr-FR" sz="4000" dirty="0" smtClean="0">
                <a:solidFill>
                  <a:schemeClr val="tx1"/>
                </a:solidFill>
                <a:latin typeface="Times New Roman" pitchFamily="18" charset="0"/>
                <a:cs typeface="Times New Roman" pitchFamily="18" charset="0"/>
              </a:rPr>
              <a:t> échangées sur les marchés.</a:t>
            </a:r>
            <a:endParaRPr lang="fr-FR" sz="4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719664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fr-FR" sz="3200" b="1" dirty="0" smtClean="0">
                <a:latin typeface="Times New Roman" pitchFamily="18" charset="0"/>
                <a:cs typeface="Times New Roman" pitchFamily="18" charset="0"/>
              </a:rPr>
              <a:t>1.3 L’offre</a:t>
            </a:r>
            <a:r>
              <a:rPr lang="fr-FR" sz="1800" b="1" dirty="0">
                <a:latin typeface="Times New Roman" pitchFamily="18" charset="0"/>
                <a:cs typeface="Times New Roman" pitchFamily="18" charset="0"/>
              </a:rPr>
              <a:t/>
            </a:r>
            <a:br>
              <a:rPr lang="fr-FR" sz="1800" b="1" dirty="0">
                <a:latin typeface="Times New Roman" pitchFamily="18" charset="0"/>
                <a:cs typeface="Times New Roman" pitchFamily="18" charset="0"/>
              </a:rPr>
            </a:br>
            <a:r>
              <a:rPr lang="fr-FR" sz="1800" b="1" dirty="0">
                <a:latin typeface="Times New Roman" pitchFamily="18" charset="0"/>
                <a:cs typeface="Times New Roman" pitchFamily="18" charset="0"/>
              </a:rPr>
              <a:t/>
            </a:r>
            <a:br>
              <a:rPr lang="fr-FR" sz="1800" b="1" dirty="0">
                <a:latin typeface="Times New Roman" pitchFamily="18" charset="0"/>
                <a:cs typeface="Times New Roman" pitchFamily="18" charset="0"/>
              </a:rPr>
            </a:br>
            <a:r>
              <a:rPr lang="fr-FR" sz="1800" b="1" u="sng" dirty="0">
                <a:latin typeface="Times New Roman" pitchFamily="18" charset="0"/>
                <a:cs typeface="Times New Roman" pitchFamily="18" charset="0"/>
              </a:rPr>
              <a:t>Représentation graphique de la courbe </a:t>
            </a:r>
            <a:r>
              <a:rPr lang="fr-FR" sz="1800" b="1" u="sng" dirty="0" smtClean="0">
                <a:latin typeface="Times New Roman" pitchFamily="18" charset="0"/>
                <a:cs typeface="Times New Roman" pitchFamily="18" charset="0"/>
              </a:rPr>
              <a:t>d’offre</a:t>
            </a:r>
            <a:r>
              <a:rPr lang="fr-FR" sz="1800" b="1" u="sng" dirty="0">
                <a:latin typeface="Times New Roman" pitchFamily="18" charset="0"/>
                <a:cs typeface="Times New Roman" pitchFamily="18" charset="0"/>
              </a:rPr>
              <a:t/>
            </a:r>
            <a:br>
              <a:rPr lang="fr-FR" sz="1800" b="1" u="sng" dirty="0">
                <a:latin typeface="Times New Roman" pitchFamily="18" charset="0"/>
                <a:cs typeface="Times New Roman" pitchFamily="18" charset="0"/>
              </a:rPr>
            </a:br>
            <a:endParaRPr lang="fr-FR"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398111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3220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FR" sz="3600" b="1" dirty="0">
                <a:latin typeface="Times New Roman" pitchFamily="18" charset="0"/>
                <a:cs typeface="Times New Roman" pitchFamily="18" charset="0"/>
              </a:rPr>
              <a:t>1.3 L’offre </a:t>
            </a:r>
            <a:endParaRPr lang="fr-FR" sz="3600" b="1" u="sng" dirty="0" smtClean="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fr-FR" sz="2200" b="1" u="sng" dirty="0" smtClean="0">
                <a:latin typeface="Times New Roman" pitchFamily="18" charset="0"/>
                <a:cs typeface="Times New Roman" pitchFamily="18" charset="0"/>
              </a:rPr>
              <a:t>Commentaire</a:t>
            </a:r>
            <a:r>
              <a:rPr lang="fr-FR" sz="2200" dirty="0" smtClean="0">
                <a:latin typeface="Times New Roman" pitchFamily="18" charset="0"/>
                <a:cs typeface="Times New Roman" pitchFamily="18" charset="0"/>
              </a:rPr>
              <a:t>: la courbe d’Offre des vendeurs  indique comment leur offre de glace change quand le prix de la glace varie: </a:t>
            </a:r>
          </a:p>
          <a:p>
            <a:pPr>
              <a:buFont typeface="Wingdings" pitchFamily="2" charset="2"/>
              <a:buChar char="ü"/>
            </a:pPr>
            <a:r>
              <a:rPr lang="fr-FR" sz="2200" dirty="0">
                <a:latin typeface="Times New Roman" pitchFamily="18" charset="0"/>
                <a:cs typeface="Times New Roman" pitchFamily="18" charset="0"/>
              </a:rPr>
              <a:t> </a:t>
            </a:r>
            <a:r>
              <a:rPr lang="fr-FR" sz="2200" dirty="0" smtClean="0">
                <a:latin typeface="Times New Roman" pitchFamily="18" charset="0"/>
                <a:cs typeface="Times New Roman" pitchFamily="18" charset="0"/>
              </a:rPr>
              <a:t>Au P=1.5 €, ils sont disposés à vendre 4 cornets</a:t>
            </a:r>
          </a:p>
          <a:p>
            <a:pPr>
              <a:buFont typeface="Wingdings" pitchFamily="2" charset="2"/>
              <a:buChar char="ü"/>
            </a:pPr>
            <a:r>
              <a:rPr lang="fr-FR" sz="2200" dirty="0">
                <a:latin typeface="Times New Roman" pitchFamily="18" charset="0"/>
                <a:cs typeface="Times New Roman" pitchFamily="18" charset="0"/>
              </a:rPr>
              <a:t> </a:t>
            </a:r>
            <a:r>
              <a:rPr lang="fr-FR" sz="2200" dirty="0" smtClean="0">
                <a:latin typeface="Times New Roman" pitchFamily="18" charset="0"/>
                <a:cs typeface="Times New Roman" pitchFamily="18" charset="0"/>
              </a:rPr>
              <a:t>Au P=2€, </a:t>
            </a:r>
            <a:r>
              <a:rPr lang="fr-FR" sz="2200" dirty="0">
                <a:latin typeface="Times New Roman" pitchFamily="18" charset="0"/>
                <a:cs typeface="Times New Roman" pitchFamily="18" charset="0"/>
              </a:rPr>
              <a:t>ils sont disposés </a:t>
            </a:r>
            <a:r>
              <a:rPr lang="fr-FR" sz="2200" dirty="0" smtClean="0">
                <a:latin typeface="Times New Roman" pitchFamily="18" charset="0"/>
                <a:cs typeface="Times New Roman" pitchFamily="18" charset="0"/>
              </a:rPr>
              <a:t>à </a:t>
            </a:r>
            <a:r>
              <a:rPr lang="fr-FR" sz="2200" dirty="0">
                <a:latin typeface="Times New Roman" pitchFamily="18" charset="0"/>
                <a:cs typeface="Times New Roman" pitchFamily="18" charset="0"/>
              </a:rPr>
              <a:t>vendre </a:t>
            </a:r>
            <a:r>
              <a:rPr lang="fr-FR" sz="2200" dirty="0" smtClean="0">
                <a:latin typeface="Times New Roman" pitchFamily="18" charset="0"/>
                <a:cs typeface="Times New Roman" pitchFamily="18" charset="0"/>
              </a:rPr>
              <a:t>7 </a:t>
            </a:r>
            <a:r>
              <a:rPr lang="fr-FR" sz="2200" dirty="0">
                <a:latin typeface="Times New Roman" pitchFamily="18" charset="0"/>
                <a:cs typeface="Times New Roman" pitchFamily="18" charset="0"/>
              </a:rPr>
              <a:t>cornets</a:t>
            </a:r>
            <a:endParaRPr lang="fr-FR" sz="2200" dirty="0" smtClean="0">
              <a:latin typeface="Times New Roman" pitchFamily="18" charset="0"/>
              <a:cs typeface="Times New Roman" pitchFamily="18" charset="0"/>
            </a:endParaRPr>
          </a:p>
          <a:p>
            <a:pPr marL="0" indent="0">
              <a:buNone/>
            </a:pPr>
            <a:r>
              <a:rPr lang="fr-FR" sz="2200" dirty="0" smtClean="0">
                <a:latin typeface="Times New Roman" pitchFamily="18" charset="0"/>
                <a:cs typeface="Times New Roman" pitchFamily="18" charset="0"/>
              </a:rPr>
              <a:t>Un P plus élevé               une O plus élevée des producteurs, ce qui explique que de gauche à droite, la courbe a </a:t>
            </a:r>
            <a:r>
              <a:rPr lang="fr-FR" sz="2200" u="sng" dirty="0" smtClean="0">
                <a:latin typeface="Times New Roman" pitchFamily="18" charset="0"/>
                <a:cs typeface="Times New Roman" pitchFamily="18" charset="0"/>
              </a:rPr>
              <a:t>une pente ascendante</a:t>
            </a:r>
          </a:p>
          <a:p>
            <a:pPr marL="0" indent="0">
              <a:buNone/>
            </a:pPr>
            <a:endParaRPr lang="fr-FR" sz="2200" u="sng" dirty="0" smtClean="0">
              <a:latin typeface="Times New Roman" pitchFamily="18" charset="0"/>
              <a:cs typeface="Times New Roman" pitchFamily="18" charset="0"/>
            </a:endParaRPr>
          </a:p>
          <a:p>
            <a:pPr marL="0" indent="0">
              <a:buNone/>
            </a:pPr>
            <a:r>
              <a:rPr lang="fr-FR" sz="2400" b="1" i="1" u="dbl" dirty="0">
                <a:solidFill>
                  <a:schemeClr val="accent5">
                    <a:lumMod val="75000"/>
                  </a:schemeClr>
                </a:solidFill>
                <a:latin typeface="Times New Roman" pitchFamily="18" charset="0"/>
                <a:cs typeface="Times New Roman" pitchFamily="18" charset="0"/>
              </a:rPr>
              <a:t>Remarque: </a:t>
            </a:r>
            <a:r>
              <a:rPr lang="fr-FR" sz="2400" b="1" i="1" u="dbl" dirty="0" smtClean="0">
                <a:solidFill>
                  <a:schemeClr val="accent5">
                    <a:lumMod val="75000"/>
                  </a:schemeClr>
                </a:solidFill>
                <a:latin typeface="Times New Roman" pitchFamily="18" charset="0"/>
                <a:cs typeface="Times New Roman" pitchFamily="18" charset="0"/>
              </a:rPr>
              <a:t> </a:t>
            </a:r>
            <a:r>
              <a:rPr lang="fr-FR" sz="2400" i="1" dirty="0" smtClean="0">
                <a:solidFill>
                  <a:schemeClr val="accent5">
                    <a:lumMod val="75000"/>
                  </a:schemeClr>
                </a:solidFill>
                <a:latin typeface="Times New Roman" pitchFamily="18" charset="0"/>
                <a:cs typeface="Times New Roman" pitchFamily="18" charset="0"/>
              </a:rPr>
              <a:t>La courbe d’O est normalement  croissante de gauche à droite mais n’ est pas nécessairement une droite! Elle peut avoir une forme plus compliquée.</a:t>
            </a:r>
            <a:endParaRPr lang="fr-FR" sz="2200" dirty="0">
              <a:latin typeface="Times New Roman" pitchFamily="18" charset="0"/>
              <a:cs typeface="Times New Roman" pitchFamily="18" charset="0"/>
            </a:endParaRPr>
          </a:p>
        </p:txBody>
      </p:sp>
      <p:sp>
        <p:nvSpPr>
          <p:cNvPr id="5" name="Right Arrow 4"/>
          <p:cNvSpPr/>
          <p:nvPr/>
        </p:nvSpPr>
        <p:spPr>
          <a:xfrm>
            <a:off x="2362200" y="3352800"/>
            <a:ext cx="914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367166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FR" b="1" dirty="0">
                <a:latin typeface="Times New Roman" pitchFamily="18" charset="0"/>
                <a:cs typeface="Times New Roman" pitchFamily="18" charset="0"/>
              </a:rPr>
              <a:t>1.3 L’offre </a:t>
            </a:r>
            <a:endParaRPr lang="fr-FR" dirty="0"/>
          </a:p>
        </p:txBody>
      </p:sp>
      <p:cxnSp>
        <p:nvCxnSpPr>
          <p:cNvPr id="5" name="Straight Connector 4"/>
          <p:cNvCxnSpPr/>
          <p:nvPr/>
        </p:nvCxnSpPr>
        <p:spPr>
          <a:xfrm>
            <a:off x="1295400" y="1828800"/>
            <a:ext cx="0" cy="381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95400" y="5638800"/>
            <a:ext cx="5486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676400" y="2209800"/>
            <a:ext cx="236220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209800" y="2895600"/>
            <a:ext cx="2362200" cy="1905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971800" y="3505200"/>
            <a:ext cx="2362200" cy="1905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514600" y="350520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971800" y="445770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09600" y="2057400"/>
            <a:ext cx="685800" cy="430887"/>
          </a:xfrm>
          <a:prstGeom prst="rect">
            <a:avLst/>
          </a:prstGeom>
          <a:noFill/>
        </p:spPr>
        <p:txBody>
          <a:bodyPr wrap="square" rtlCol="0">
            <a:spAutoFit/>
          </a:bodyPr>
          <a:lstStyle/>
          <a:p>
            <a:r>
              <a:rPr lang="fr-FR" sz="1100" dirty="0" smtClean="0"/>
              <a:t>Prix du cornet </a:t>
            </a:r>
            <a:endParaRPr lang="fr-FR" sz="1100" dirty="0"/>
          </a:p>
        </p:txBody>
      </p:sp>
      <p:sp>
        <p:nvSpPr>
          <p:cNvPr id="21" name="Content Placeholder 20"/>
          <p:cNvSpPr txBox="1">
            <a:spLocks noGrp="1"/>
          </p:cNvSpPr>
          <p:nvPr>
            <p:ph idx="1"/>
          </p:nvPr>
        </p:nvSpPr>
        <p:spPr>
          <a:xfrm>
            <a:off x="457200" y="1295400"/>
            <a:ext cx="8229600" cy="307777"/>
          </a:xfrm>
          <a:prstGeom prst="rect">
            <a:avLst/>
          </a:prstGeom>
          <a:noFill/>
        </p:spPr>
        <p:txBody>
          <a:bodyPr wrap="square" rtlCol="0">
            <a:spAutoFit/>
          </a:bodyPr>
          <a:lstStyle/>
          <a:p>
            <a:pPr marL="0" indent="0">
              <a:buNone/>
            </a:pPr>
            <a:r>
              <a:rPr lang="fr-FR" sz="1400" b="1" dirty="0" smtClean="0"/>
              <a:t>Déplacement de l’offre </a:t>
            </a:r>
            <a:endParaRPr lang="fr-FR" sz="1400" b="1" dirty="0"/>
          </a:p>
        </p:txBody>
      </p:sp>
      <p:sp>
        <p:nvSpPr>
          <p:cNvPr id="22" name="TextBox 21"/>
          <p:cNvSpPr txBox="1"/>
          <p:nvPr/>
        </p:nvSpPr>
        <p:spPr>
          <a:xfrm>
            <a:off x="6781800" y="5410200"/>
            <a:ext cx="1219200" cy="461665"/>
          </a:xfrm>
          <a:prstGeom prst="rect">
            <a:avLst/>
          </a:prstGeom>
          <a:noFill/>
        </p:spPr>
        <p:txBody>
          <a:bodyPr wrap="square" rtlCol="0">
            <a:spAutoFit/>
          </a:bodyPr>
          <a:lstStyle/>
          <a:p>
            <a:r>
              <a:rPr lang="fr-FR" sz="1200" dirty="0" smtClean="0"/>
              <a:t>Quantité de cornet </a:t>
            </a:r>
            <a:endParaRPr lang="fr-FR" sz="1200" dirty="0"/>
          </a:p>
        </p:txBody>
      </p:sp>
      <p:sp>
        <p:nvSpPr>
          <p:cNvPr id="23" name="TextBox 22"/>
          <p:cNvSpPr txBox="1"/>
          <p:nvPr/>
        </p:nvSpPr>
        <p:spPr>
          <a:xfrm>
            <a:off x="2781300" y="3086100"/>
            <a:ext cx="1181100" cy="707886"/>
          </a:xfrm>
          <a:prstGeom prst="rect">
            <a:avLst/>
          </a:prstGeom>
          <a:noFill/>
        </p:spPr>
        <p:txBody>
          <a:bodyPr wrap="square" rtlCol="0">
            <a:spAutoFit/>
          </a:bodyPr>
          <a:lstStyle/>
          <a:p>
            <a:r>
              <a:rPr lang="fr-FR" sz="1100" dirty="0" smtClean="0"/>
              <a:t>Diminution de l’offre</a:t>
            </a:r>
          </a:p>
          <a:p>
            <a:endParaRPr lang="fr-FR" dirty="0"/>
          </a:p>
        </p:txBody>
      </p:sp>
      <p:sp>
        <p:nvSpPr>
          <p:cNvPr id="24" name="TextBox 23"/>
          <p:cNvSpPr txBox="1"/>
          <p:nvPr/>
        </p:nvSpPr>
        <p:spPr>
          <a:xfrm>
            <a:off x="3371850" y="3962400"/>
            <a:ext cx="1047750" cy="600164"/>
          </a:xfrm>
          <a:prstGeom prst="rect">
            <a:avLst/>
          </a:prstGeom>
          <a:noFill/>
        </p:spPr>
        <p:txBody>
          <a:bodyPr wrap="square" rtlCol="0">
            <a:spAutoFit/>
          </a:bodyPr>
          <a:lstStyle/>
          <a:p>
            <a:r>
              <a:rPr lang="fr-FR" sz="1100" dirty="0" smtClean="0"/>
              <a:t>Augmentation de l’offre</a:t>
            </a:r>
          </a:p>
          <a:p>
            <a:endParaRPr lang="fr-FR" sz="1100" dirty="0"/>
          </a:p>
        </p:txBody>
      </p:sp>
      <p:sp>
        <p:nvSpPr>
          <p:cNvPr id="27" name="TextBox 26"/>
          <p:cNvSpPr txBox="1"/>
          <p:nvPr/>
        </p:nvSpPr>
        <p:spPr>
          <a:xfrm>
            <a:off x="5334000" y="3276600"/>
            <a:ext cx="990600" cy="430887"/>
          </a:xfrm>
          <a:prstGeom prst="rect">
            <a:avLst/>
          </a:prstGeom>
          <a:noFill/>
        </p:spPr>
        <p:txBody>
          <a:bodyPr wrap="square" rtlCol="0">
            <a:spAutoFit/>
          </a:bodyPr>
          <a:lstStyle/>
          <a:p>
            <a:r>
              <a:rPr lang="fr-FR" sz="1100" dirty="0" smtClean="0"/>
              <a:t>Courbe d’offre , S2</a:t>
            </a:r>
            <a:endParaRPr lang="fr-FR" sz="1100" dirty="0"/>
          </a:p>
        </p:txBody>
      </p:sp>
      <p:sp>
        <p:nvSpPr>
          <p:cNvPr id="28" name="TextBox 27"/>
          <p:cNvSpPr txBox="1"/>
          <p:nvPr/>
        </p:nvSpPr>
        <p:spPr>
          <a:xfrm>
            <a:off x="4572000" y="2667000"/>
            <a:ext cx="914400" cy="430887"/>
          </a:xfrm>
          <a:prstGeom prst="rect">
            <a:avLst/>
          </a:prstGeom>
          <a:noFill/>
        </p:spPr>
        <p:txBody>
          <a:bodyPr wrap="square" rtlCol="0">
            <a:spAutoFit/>
          </a:bodyPr>
          <a:lstStyle/>
          <a:p>
            <a:r>
              <a:rPr lang="fr-FR" sz="1100" dirty="0" smtClean="0"/>
              <a:t>Courbe d’offre , S</a:t>
            </a:r>
            <a:endParaRPr lang="fr-FR" sz="1100" dirty="0"/>
          </a:p>
        </p:txBody>
      </p:sp>
      <p:sp>
        <p:nvSpPr>
          <p:cNvPr id="29" name="TextBox 28"/>
          <p:cNvSpPr txBox="1"/>
          <p:nvPr/>
        </p:nvSpPr>
        <p:spPr>
          <a:xfrm>
            <a:off x="4038600" y="1981200"/>
            <a:ext cx="762000" cy="600164"/>
          </a:xfrm>
          <a:prstGeom prst="rect">
            <a:avLst/>
          </a:prstGeom>
          <a:noFill/>
        </p:spPr>
        <p:txBody>
          <a:bodyPr wrap="square" rtlCol="0">
            <a:spAutoFit/>
          </a:bodyPr>
          <a:lstStyle/>
          <a:p>
            <a:r>
              <a:rPr lang="fr-FR" sz="1100" dirty="0" smtClean="0"/>
              <a:t>Courbe d’offre , S3 </a:t>
            </a:r>
            <a:endParaRPr lang="fr-FR" sz="1100" dirty="0"/>
          </a:p>
        </p:txBody>
      </p:sp>
      <p:sp>
        <p:nvSpPr>
          <p:cNvPr id="30" name="TextBox 29"/>
          <p:cNvSpPr txBox="1"/>
          <p:nvPr/>
        </p:nvSpPr>
        <p:spPr>
          <a:xfrm>
            <a:off x="991590" y="5596753"/>
            <a:ext cx="685800" cy="369332"/>
          </a:xfrm>
          <a:prstGeom prst="rect">
            <a:avLst/>
          </a:prstGeom>
          <a:noFill/>
        </p:spPr>
        <p:txBody>
          <a:bodyPr wrap="square" rtlCol="0">
            <a:spAutoFit/>
          </a:bodyPr>
          <a:lstStyle/>
          <a:p>
            <a:r>
              <a:rPr lang="fr-FR" dirty="0" smtClean="0"/>
              <a:t>0</a:t>
            </a:r>
            <a:endParaRPr lang="fr-FR" dirty="0"/>
          </a:p>
        </p:txBody>
      </p:sp>
    </p:spTree>
    <p:extLst>
      <p:ext uri="{BB962C8B-B14F-4D97-AF65-F5344CB8AC3E}">
        <p14:creationId xmlns:p14="http://schemas.microsoft.com/office/powerpoint/2010/main" val="12384621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FR" b="1" dirty="0">
                <a:latin typeface="Times New Roman" pitchFamily="18" charset="0"/>
                <a:cs typeface="Times New Roman" pitchFamily="18" charset="0"/>
              </a:rPr>
              <a:t>1.3 L’offre </a:t>
            </a:r>
            <a:endParaRPr lang="fr-FR" dirty="0"/>
          </a:p>
        </p:txBody>
      </p:sp>
      <p:sp>
        <p:nvSpPr>
          <p:cNvPr id="3" name="Content Placeholder 2"/>
          <p:cNvSpPr>
            <a:spLocks noGrp="1"/>
          </p:cNvSpPr>
          <p:nvPr>
            <p:ph idx="1"/>
          </p:nvPr>
        </p:nvSpPr>
        <p:spPr/>
        <p:txBody>
          <a:bodyPr>
            <a:normAutofit/>
          </a:bodyPr>
          <a:lstStyle/>
          <a:p>
            <a:r>
              <a:rPr lang="fr-FR" b="1" u="sng" dirty="0">
                <a:latin typeface="Times New Roman" pitchFamily="18" charset="0"/>
                <a:cs typeface="Times New Roman" pitchFamily="18" charset="0"/>
              </a:rPr>
              <a:t>Commentaire</a:t>
            </a:r>
            <a:r>
              <a:rPr lang="fr-FR" dirty="0">
                <a:latin typeface="Times New Roman" pitchFamily="18" charset="0"/>
                <a:cs typeface="Times New Roman" pitchFamily="18" charset="0"/>
              </a:rPr>
              <a:t>: Si </a:t>
            </a:r>
            <a:r>
              <a:rPr lang="fr-FR" dirty="0" smtClean="0">
                <a:latin typeface="Times New Roman" pitchFamily="18" charset="0"/>
                <a:cs typeface="Times New Roman" pitchFamily="18" charset="0"/>
              </a:rPr>
              <a:t>les perspectives de profit augmentent, la courbe d’offre se déplace vers la droite traduisant le fait que, </a:t>
            </a:r>
            <a:r>
              <a:rPr lang="fr-FR" u="sng" dirty="0" smtClean="0">
                <a:latin typeface="Times New Roman" pitchFamily="18" charset="0"/>
                <a:cs typeface="Times New Roman" pitchFamily="18" charset="0"/>
              </a:rPr>
              <a:t>quel que soit le prix</a:t>
            </a:r>
            <a:r>
              <a:rPr lang="fr-FR" dirty="0" smtClean="0">
                <a:latin typeface="Times New Roman" pitchFamily="18" charset="0"/>
                <a:cs typeface="Times New Roman" pitchFamily="18" charset="0"/>
              </a:rPr>
              <a:t> en vigueur, l’offre de glace des entrepreneurs augmente. Et inversement si les perspectives de profits diminuent. </a:t>
            </a:r>
            <a:endParaRPr lang="fr-FR" dirty="0">
              <a:latin typeface="Times New Roman" pitchFamily="18" charset="0"/>
              <a:cs typeface="Times New Roman" pitchFamily="18" charset="0"/>
            </a:endParaRPr>
          </a:p>
          <a:p>
            <a:pPr marL="0" indent="0">
              <a:buNone/>
            </a:pPr>
            <a:r>
              <a:rPr lang="fr-FR" b="1" dirty="0">
                <a:solidFill>
                  <a:srgbClr val="FF0000"/>
                </a:solidFill>
                <a:latin typeface="Times New Roman" pitchFamily="18" charset="0"/>
                <a:cs typeface="Times New Roman" pitchFamily="18" charset="0"/>
              </a:rPr>
              <a:t>L</a:t>
            </a:r>
            <a:r>
              <a:rPr lang="fr-FR" b="1" dirty="0" smtClean="0">
                <a:solidFill>
                  <a:srgbClr val="FF0000"/>
                </a:solidFill>
                <a:latin typeface="Times New Roman" pitchFamily="18" charset="0"/>
                <a:cs typeface="Times New Roman" pitchFamily="18" charset="0"/>
              </a:rPr>
              <a:t>a </a:t>
            </a:r>
            <a:r>
              <a:rPr lang="fr-FR" b="1" dirty="0">
                <a:solidFill>
                  <a:srgbClr val="FF0000"/>
                </a:solidFill>
                <a:latin typeface="Times New Roman" pitchFamily="18" charset="0"/>
                <a:cs typeface="Times New Roman" pitchFamily="18" charset="0"/>
              </a:rPr>
              <a:t>courbe </a:t>
            </a:r>
            <a:r>
              <a:rPr lang="fr-FR" b="1" dirty="0" smtClean="0">
                <a:solidFill>
                  <a:srgbClr val="FF0000"/>
                </a:solidFill>
                <a:latin typeface="Times New Roman" pitchFamily="18" charset="0"/>
                <a:cs typeface="Times New Roman" pitchFamily="18" charset="0"/>
              </a:rPr>
              <a:t>d’offre est modifiée! </a:t>
            </a:r>
            <a:endParaRPr lang="fr-FR" b="1" dirty="0">
              <a:solidFill>
                <a:srgbClr val="FF0000"/>
              </a:solidFill>
              <a:latin typeface="Times New Roman" pitchFamily="18" charset="0"/>
              <a:cs typeface="Times New Roman" pitchFamily="18" charset="0"/>
            </a:endParaRPr>
          </a:p>
          <a:p>
            <a:endParaRPr lang="fr-FR" dirty="0"/>
          </a:p>
        </p:txBody>
      </p:sp>
    </p:spTree>
    <p:extLst>
      <p:ext uri="{BB962C8B-B14F-4D97-AF65-F5344CB8AC3E}">
        <p14:creationId xmlns:p14="http://schemas.microsoft.com/office/powerpoint/2010/main" val="16086453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FR" b="1" dirty="0">
                <a:latin typeface="Times New Roman" pitchFamily="18" charset="0"/>
                <a:cs typeface="Times New Roman" pitchFamily="18" charset="0"/>
              </a:rPr>
              <a:t>1.3 L’offre </a:t>
            </a:r>
            <a:endParaRPr lang="fr-FR" dirty="0"/>
          </a:p>
        </p:txBody>
      </p:sp>
      <p:sp>
        <p:nvSpPr>
          <p:cNvPr id="3" name="Content Placeholder 2"/>
          <p:cNvSpPr>
            <a:spLocks noGrp="1"/>
          </p:cNvSpPr>
          <p:nvPr>
            <p:ph idx="1"/>
          </p:nvPr>
        </p:nvSpPr>
        <p:spPr>
          <a:xfrm>
            <a:off x="457200" y="1371600"/>
            <a:ext cx="8382000" cy="5486400"/>
          </a:xfrm>
        </p:spPr>
        <p:txBody>
          <a:bodyPr>
            <a:normAutofit/>
          </a:bodyPr>
          <a:lstStyle/>
          <a:p>
            <a:pPr algn="just">
              <a:buFont typeface="Wingdings" pitchFamily="2" charset="2"/>
              <a:buChar char="Ø"/>
            </a:pPr>
            <a:r>
              <a:rPr lang="fr-FR" sz="2000" dirty="0" smtClean="0">
                <a:latin typeface="Times New Roman" pitchFamily="18" charset="0"/>
                <a:cs typeface="Times New Roman" pitchFamily="18" charset="0"/>
              </a:rPr>
              <a:t> </a:t>
            </a:r>
            <a:r>
              <a:rPr lang="fr-FR" sz="2000" b="1" u="sng" dirty="0" smtClean="0">
                <a:latin typeface="Times New Roman" pitchFamily="18" charset="0"/>
                <a:cs typeface="Times New Roman" pitchFamily="18" charset="0"/>
              </a:rPr>
              <a:t>Déplacement de la courbe</a:t>
            </a:r>
          </a:p>
          <a:p>
            <a:pPr marL="0" indent="0" algn="just">
              <a:buNone/>
            </a:pPr>
            <a:r>
              <a:rPr lang="fr-FR" sz="2000" dirty="0" smtClean="0">
                <a:latin typeface="Times New Roman" pitchFamily="18" charset="0"/>
                <a:cs typeface="Times New Roman" pitchFamily="18" charset="0"/>
              </a:rPr>
              <a:t>Il est essentiel de bien distinguer entre </a:t>
            </a:r>
            <a:r>
              <a:rPr lang="fr-FR" sz="2000" dirty="0" smtClean="0">
                <a:solidFill>
                  <a:srgbClr val="FF0000"/>
                </a:solidFill>
                <a:latin typeface="Times New Roman" pitchFamily="18" charset="0"/>
                <a:cs typeface="Times New Roman" pitchFamily="18" charset="0"/>
              </a:rPr>
              <a:t>déplacement</a:t>
            </a:r>
          </a:p>
          <a:p>
            <a:pPr marL="0" indent="0" algn="just">
              <a:buNone/>
            </a:pPr>
            <a:r>
              <a:rPr lang="fr-FR" sz="2000" dirty="0">
                <a:latin typeface="Times New Roman" pitchFamily="18" charset="0"/>
                <a:cs typeface="Times New Roman" pitchFamily="18" charset="0"/>
              </a:rPr>
              <a:t> </a:t>
            </a:r>
            <a:endParaRPr lang="fr-FR" sz="2000" dirty="0" smtClean="0">
              <a:latin typeface="Times New Roman" pitchFamily="18" charset="0"/>
              <a:cs typeface="Times New Roman" pitchFamily="18" charset="0"/>
            </a:endParaRPr>
          </a:p>
          <a:p>
            <a:pPr marL="0" indent="0" algn="just">
              <a:buNone/>
            </a:pPr>
            <a:r>
              <a:rPr lang="fr-FR" sz="2000" dirty="0" smtClean="0">
                <a:latin typeface="Times New Roman" pitchFamily="18" charset="0"/>
                <a:cs typeface="Times New Roman" pitchFamily="18" charset="0"/>
              </a:rPr>
              <a:t>                          Le long de la courbe              De la courbe</a:t>
            </a:r>
          </a:p>
          <a:p>
            <a:pPr marL="0" indent="0" algn="just">
              <a:buNone/>
            </a:pPr>
            <a:r>
              <a:rPr lang="fr-FR" sz="2000" dirty="0" smtClean="0">
                <a:latin typeface="Times New Roman" pitchFamily="18" charset="0"/>
                <a:cs typeface="Times New Roman" pitchFamily="18" charset="0"/>
              </a:rPr>
              <a:t>Dans le cas d’un déplacement de la courbe, on parle de </a:t>
            </a:r>
            <a:r>
              <a:rPr lang="fr-FR" sz="2000" b="1" u="sng" dirty="0" smtClean="0">
                <a:latin typeface="Times New Roman" pitchFamily="18" charset="0"/>
                <a:cs typeface="Times New Roman" pitchFamily="18" charset="0"/>
              </a:rPr>
              <a:t>corrélations</a:t>
            </a:r>
            <a:r>
              <a:rPr lang="fr-FR" sz="2000" dirty="0" smtClean="0">
                <a:latin typeface="Times New Roman" pitchFamily="18" charset="0"/>
                <a:cs typeface="Times New Roman" pitchFamily="18" charset="0"/>
              </a:rPr>
              <a:t> </a:t>
            </a:r>
          </a:p>
          <a:p>
            <a:pPr marL="0" indent="0" algn="just">
              <a:buNone/>
            </a:pPr>
            <a:r>
              <a:rPr lang="fr-FR" sz="2000" u="sng" dirty="0" smtClean="0">
                <a:solidFill>
                  <a:srgbClr val="FF0000"/>
                </a:solidFill>
                <a:latin typeface="Times New Roman" pitchFamily="18" charset="0"/>
                <a:cs typeface="Times New Roman" pitchFamily="18" charset="0"/>
              </a:rPr>
              <a:t>Positive</a:t>
            </a:r>
            <a:r>
              <a:rPr lang="fr-FR" sz="2000" dirty="0" smtClean="0">
                <a:solidFill>
                  <a:srgbClr val="FF0000"/>
                </a:solidFill>
                <a:latin typeface="Times New Roman" pitchFamily="18" charset="0"/>
                <a:cs typeface="Times New Roman" pitchFamily="18" charset="0"/>
              </a:rPr>
              <a:t>:</a:t>
            </a:r>
            <a:r>
              <a:rPr lang="fr-FR" sz="2000" dirty="0" smtClean="0">
                <a:latin typeface="Times New Roman" pitchFamily="18" charset="0"/>
                <a:cs typeface="Times New Roman" pitchFamily="18" charset="0"/>
              </a:rPr>
              <a:t> Si à un prix donné, l’O varie dans le </a:t>
            </a:r>
            <a:r>
              <a:rPr lang="fr-FR" sz="2000" b="1" dirty="0" smtClean="0">
                <a:latin typeface="Times New Roman" pitchFamily="18" charset="0"/>
                <a:cs typeface="Times New Roman" pitchFamily="18" charset="0"/>
              </a:rPr>
              <a:t>même sens </a:t>
            </a:r>
            <a:r>
              <a:rPr lang="fr-FR" sz="2000" dirty="0" smtClean="0">
                <a:latin typeface="Times New Roman" pitchFamily="18" charset="0"/>
                <a:cs typeface="Times New Roman" pitchFamily="18" charset="0"/>
              </a:rPr>
              <a:t>que le déterminant considéré (Ex. il y’a une corrélation positive entre les perspectives de profits et l’O de glace car: </a:t>
            </a:r>
            <a:r>
              <a:rPr lang="fr-FR" sz="2000" u="sng" dirty="0" smtClean="0">
                <a:latin typeface="Times New Roman" pitchFamily="18" charset="0"/>
                <a:cs typeface="Times New Roman" pitchFamily="18" charset="0"/>
              </a:rPr>
              <a:t>Si</a:t>
            </a:r>
            <a:r>
              <a:rPr lang="fr-FR" sz="2000" dirty="0" smtClean="0">
                <a:latin typeface="Times New Roman" pitchFamily="18" charset="0"/>
                <a:cs typeface="Times New Roman" pitchFamily="18" charset="0"/>
              </a:rPr>
              <a:t> les perspectives de profits     </a:t>
            </a:r>
            <a:r>
              <a:rPr lang="fr-FR" sz="2000" u="sng" dirty="0" smtClean="0">
                <a:latin typeface="Times New Roman" pitchFamily="18" charset="0"/>
                <a:cs typeface="Times New Roman" pitchFamily="18" charset="0"/>
              </a:rPr>
              <a:t>alors</a:t>
            </a:r>
            <a:r>
              <a:rPr lang="fr-FR" sz="2000" dirty="0" smtClean="0">
                <a:latin typeface="Times New Roman" pitchFamily="18" charset="0"/>
                <a:cs typeface="Times New Roman" pitchFamily="18" charset="0"/>
              </a:rPr>
              <a:t> l’O de glace </a:t>
            </a:r>
          </a:p>
          <a:p>
            <a:pPr marL="0" indent="0" algn="just">
              <a:buNone/>
            </a:pPr>
            <a:endParaRPr lang="fr-FR" sz="2000" dirty="0" smtClean="0">
              <a:latin typeface="Times New Roman" pitchFamily="18" charset="0"/>
              <a:cs typeface="Times New Roman" pitchFamily="18" charset="0"/>
            </a:endParaRPr>
          </a:p>
          <a:p>
            <a:pPr marL="0" indent="0" algn="just">
              <a:buNone/>
            </a:pPr>
            <a:r>
              <a:rPr lang="fr-FR" sz="2000" u="sng" dirty="0" smtClean="0">
                <a:solidFill>
                  <a:srgbClr val="FF0000"/>
                </a:solidFill>
                <a:latin typeface="Times New Roman" pitchFamily="18" charset="0"/>
                <a:cs typeface="Times New Roman" pitchFamily="18" charset="0"/>
              </a:rPr>
              <a:t>Négative</a:t>
            </a:r>
            <a:r>
              <a:rPr lang="fr-FR" sz="2000" dirty="0" smtClean="0">
                <a:solidFill>
                  <a:srgbClr val="FF0000"/>
                </a:solidFill>
                <a:latin typeface="Times New Roman" pitchFamily="18" charset="0"/>
                <a:cs typeface="Times New Roman" pitchFamily="18" charset="0"/>
              </a:rPr>
              <a:t>: </a:t>
            </a:r>
            <a:r>
              <a:rPr lang="fr-FR" sz="2000" dirty="0">
                <a:latin typeface="Times New Roman" pitchFamily="18" charset="0"/>
                <a:cs typeface="Times New Roman" pitchFamily="18" charset="0"/>
              </a:rPr>
              <a:t>Si à un prix </a:t>
            </a:r>
            <a:r>
              <a:rPr lang="fr-FR" sz="2000" dirty="0" smtClean="0">
                <a:latin typeface="Times New Roman" pitchFamily="18" charset="0"/>
                <a:cs typeface="Times New Roman" pitchFamily="18" charset="0"/>
              </a:rPr>
              <a:t>donné, l’O </a:t>
            </a:r>
            <a:r>
              <a:rPr lang="fr-FR" sz="2000" dirty="0">
                <a:latin typeface="Times New Roman" pitchFamily="18" charset="0"/>
                <a:cs typeface="Times New Roman" pitchFamily="18" charset="0"/>
              </a:rPr>
              <a:t>varie dans </a:t>
            </a:r>
            <a:r>
              <a:rPr lang="fr-FR" sz="2000" dirty="0" smtClean="0">
                <a:latin typeface="Times New Roman" pitchFamily="18" charset="0"/>
                <a:cs typeface="Times New Roman" pitchFamily="18" charset="0"/>
              </a:rPr>
              <a:t>le </a:t>
            </a:r>
            <a:r>
              <a:rPr lang="fr-FR" sz="2000" b="1" dirty="0">
                <a:latin typeface="Times New Roman" pitchFamily="18" charset="0"/>
                <a:cs typeface="Times New Roman" pitchFamily="18" charset="0"/>
              </a:rPr>
              <a:t>sens </a:t>
            </a:r>
            <a:r>
              <a:rPr lang="fr-FR" sz="2000" b="1" dirty="0" smtClean="0">
                <a:latin typeface="Times New Roman" pitchFamily="18" charset="0"/>
                <a:cs typeface="Times New Roman" pitchFamily="18" charset="0"/>
              </a:rPr>
              <a:t>opposé </a:t>
            </a:r>
            <a:r>
              <a:rPr lang="fr-FR" sz="2000" dirty="0" smtClean="0">
                <a:latin typeface="Times New Roman" pitchFamily="18" charset="0"/>
                <a:cs typeface="Times New Roman" pitchFamily="18" charset="0"/>
              </a:rPr>
              <a:t>que </a:t>
            </a:r>
            <a:r>
              <a:rPr lang="fr-FR" sz="2000" dirty="0">
                <a:latin typeface="Times New Roman" pitchFamily="18" charset="0"/>
                <a:cs typeface="Times New Roman" pitchFamily="18" charset="0"/>
              </a:rPr>
              <a:t>le déterminant considéré </a:t>
            </a:r>
            <a:r>
              <a:rPr lang="fr-FR" sz="2000" dirty="0" smtClean="0">
                <a:latin typeface="Times New Roman" pitchFamily="18" charset="0"/>
                <a:cs typeface="Times New Roman" pitchFamily="18" charset="0"/>
              </a:rPr>
              <a:t>(Ex</a:t>
            </a:r>
            <a:r>
              <a:rPr lang="fr-FR" sz="2000" dirty="0">
                <a:latin typeface="Times New Roman" pitchFamily="18" charset="0"/>
                <a:cs typeface="Times New Roman" pitchFamily="18" charset="0"/>
              </a:rPr>
              <a:t>. il y’a une corrélation </a:t>
            </a:r>
            <a:r>
              <a:rPr lang="fr-FR" sz="2000" dirty="0" smtClean="0">
                <a:latin typeface="Times New Roman" pitchFamily="18" charset="0"/>
                <a:cs typeface="Times New Roman" pitchFamily="18" charset="0"/>
              </a:rPr>
              <a:t>négative </a:t>
            </a:r>
            <a:r>
              <a:rPr lang="fr-FR" sz="2000" dirty="0">
                <a:latin typeface="Times New Roman" pitchFamily="18" charset="0"/>
                <a:cs typeface="Times New Roman" pitchFamily="18" charset="0"/>
              </a:rPr>
              <a:t>entre </a:t>
            </a:r>
            <a:r>
              <a:rPr lang="fr-FR" sz="2000" dirty="0" smtClean="0">
                <a:latin typeface="Times New Roman" pitchFamily="18" charset="0"/>
                <a:cs typeface="Times New Roman" pitchFamily="18" charset="0"/>
              </a:rPr>
              <a:t> l’O de glace car: </a:t>
            </a:r>
            <a:r>
              <a:rPr lang="fr-FR" sz="2000" u="sng" dirty="0" smtClean="0">
                <a:latin typeface="Times New Roman" pitchFamily="18" charset="0"/>
                <a:cs typeface="Times New Roman" pitchFamily="18" charset="0"/>
              </a:rPr>
              <a:t>Si</a:t>
            </a:r>
            <a:r>
              <a:rPr lang="fr-FR" sz="2000" dirty="0" smtClean="0">
                <a:latin typeface="Times New Roman" pitchFamily="18" charset="0"/>
                <a:cs typeface="Times New Roman" pitchFamily="18" charset="0"/>
              </a:rPr>
              <a:t> les coûts de production      </a:t>
            </a:r>
            <a:r>
              <a:rPr lang="fr-FR" sz="2000" u="sng" dirty="0" smtClean="0">
                <a:latin typeface="Times New Roman" pitchFamily="18" charset="0"/>
                <a:cs typeface="Times New Roman" pitchFamily="18" charset="0"/>
              </a:rPr>
              <a:t>alors</a:t>
            </a:r>
            <a:r>
              <a:rPr lang="fr-FR" sz="2000" dirty="0" smtClean="0">
                <a:latin typeface="Times New Roman" pitchFamily="18" charset="0"/>
                <a:cs typeface="Times New Roman" pitchFamily="18" charset="0"/>
              </a:rPr>
              <a:t> l’O de glace </a:t>
            </a:r>
          </a:p>
          <a:p>
            <a:pPr marL="0" indent="0" algn="just">
              <a:buNone/>
            </a:pPr>
            <a:endParaRPr lang="fr-FR" sz="2000" dirty="0">
              <a:latin typeface="Times New Roman" pitchFamily="18" charset="0"/>
              <a:cs typeface="Times New Roman" pitchFamily="18" charset="0"/>
            </a:endParaRPr>
          </a:p>
          <a:p>
            <a:pPr marL="0" indent="0" algn="just">
              <a:buNone/>
            </a:pPr>
            <a:r>
              <a:rPr lang="fr-FR" sz="2000" u="sng" dirty="0" smtClean="0">
                <a:solidFill>
                  <a:srgbClr val="FF0000"/>
                </a:solidFill>
                <a:latin typeface="Times New Roman" pitchFamily="18" charset="0"/>
                <a:cs typeface="Times New Roman" pitchFamily="18" charset="0"/>
              </a:rPr>
              <a:t>Indéterminée</a:t>
            </a:r>
            <a:r>
              <a:rPr lang="fr-FR" sz="2000" dirty="0">
                <a:latin typeface="Times New Roman" pitchFamily="18" charset="0"/>
                <a:cs typeface="Times New Roman" pitchFamily="18" charset="0"/>
              </a:rPr>
              <a:t>: Si à un prix </a:t>
            </a:r>
            <a:r>
              <a:rPr lang="fr-FR" sz="2000" dirty="0" smtClean="0">
                <a:latin typeface="Times New Roman" pitchFamily="18" charset="0"/>
                <a:cs typeface="Times New Roman" pitchFamily="18" charset="0"/>
              </a:rPr>
              <a:t>donné, la variation du déterminant peut faire varier l’O dans les 2 sens. </a:t>
            </a:r>
            <a:endParaRPr lang="fr-FR" sz="2000" dirty="0">
              <a:latin typeface="Times New Roman" pitchFamily="18" charset="0"/>
              <a:cs typeface="Times New Roman" pitchFamily="18" charset="0"/>
            </a:endParaRPr>
          </a:p>
        </p:txBody>
      </p:sp>
      <p:sp>
        <p:nvSpPr>
          <p:cNvPr id="4" name="Down Arrow 3"/>
          <p:cNvSpPr/>
          <p:nvPr/>
        </p:nvSpPr>
        <p:spPr>
          <a:xfrm>
            <a:off x="3276600" y="2057400"/>
            <a:ext cx="4572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Down Arrow 4"/>
          <p:cNvSpPr/>
          <p:nvPr/>
        </p:nvSpPr>
        <p:spPr>
          <a:xfrm>
            <a:off x="5334000" y="2051710"/>
            <a:ext cx="457200" cy="5390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Straight Arrow Connector 10"/>
          <p:cNvCxnSpPr/>
          <p:nvPr/>
        </p:nvCxnSpPr>
        <p:spPr>
          <a:xfrm flipV="1">
            <a:off x="7391400" y="3810000"/>
            <a:ext cx="0" cy="2681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5321630" y="3810000"/>
            <a:ext cx="12370" cy="2483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133600" y="5219700"/>
            <a:ext cx="0" cy="190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191000" y="5153025"/>
            <a:ext cx="0" cy="3238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19155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pPr algn="l"/>
            <a:r>
              <a:rPr lang="fr-FR" sz="4000" b="1" dirty="0">
                <a:latin typeface="Times New Roman" pitchFamily="18" charset="0"/>
                <a:cs typeface="Times New Roman" pitchFamily="18" charset="0"/>
              </a:rPr>
              <a:t>1.3 L’offre </a:t>
            </a:r>
            <a:r>
              <a:rPr lang="fr-FR" sz="4000" b="1" dirty="0" smtClean="0">
                <a:latin typeface="Times New Roman" pitchFamily="18" charset="0"/>
                <a:cs typeface="Times New Roman" pitchFamily="18" charset="0"/>
              </a:rPr>
              <a:t/>
            </a:r>
            <a:br>
              <a:rPr lang="fr-FR" sz="4000" b="1" dirty="0" smtClean="0">
                <a:latin typeface="Times New Roman" pitchFamily="18" charset="0"/>
                <a:cs typeface="Times New Roman" pitchFamily="18" charset="0"/>
              </a:rPr>
            </a:br>
            <a:r>
              <a:rPr lang="fr-FR" sz="2400" b="1" u="sng" dirty="0" smtClean="0">
                <a:latin typeface="Times New Roman" pitchFamily="18" charset="0"/>
                <a:cs typeface="Times New Roman" pitchFamily="18" charset="0"/>
              </a:rPr>
              <a:t/>
            </a:r>
            <a:br>
              <a:rPr lang="fr-FR" sz="2400" b="1" u="sng" dirty="0" smtClean="0">
                <a:latin typeface="Times New Roman" pitchFamily="18" charset="0"/>
                <a:cs typeface="Times New Roman" pitchFamily="18" charset="0"/>
              </a:rPr>
            </a:br>
            <a:r>
              <a:rPr lang="fr-FR" sz="2400" b="1" u="sng" dirty="0" smtClean="0">
                <a:latin typeface="Times New Roman" pitchFamily="18" charset="0"/>
                <a:cs typeface="Times New Roman" pitchFamily="18" charset="0"/>
              </a:rPr>
              <a:t>Tableau: Impact d’une variation des déterminants de l ’O</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3640567"/>
              </p:ext>
            </p:extLst>
          </p:nvPr>
        </p:nvGraphicFramePr>
        <p:xfrm>
          <a:off x="457200" y="2209800"/>
          <a:ext cx="8229600" cy="2123440"/>
        </p:xfrm>
        <a:graphic>
          <a:graphicData uri="http://schemas.openxmlformats.org/drawingml/2006/table">
            <a:tbl>
              <a:tblPr firstRow="1" bandRow="1">
                <a:tableStyleId>{5C22544A-7EE6-4342-B048-85BDC9FD1C3A}</a:tableStyleId>
              </a:tblPr>
              <a:tblGrid>
                <a:gridCol w="2743200"/>
                <a:gridCol w="3048000"/>
                <a:gridCol w="2438400"/>
              </a:tblGrid>
              <a:tr h="370840">
                <a:tc>
                  <a:txBody>
                    <a:bodyPr/>
                    <a:lstStyle/>
                    <a:p>
                      <a:pPr algn="ctr"/>
                      <a:r>
                        <a:rPr lang="fr-FR" dirty="0" smtClean="0"/>
                        <a:t>Variation</a:t>
                      </a:r>
                      <a:endParaRPr lang="fr-FR" dirty="0"/>
                    </a:p>
                  </a:txBody>
                  <a:tcPr/>
                </a:tc>
                <a:tc>
                  <a:txBody>
                    <a:bodyPr/>
                    <a:lstStyle/>
                    <a:p>
                      <a:pPr algn="ctr"/>
                      <a:r>
                        <a:rPr lang="fr-FR" dirty="0" smtClean="0"/>
                        <a:t>Effet</a:t>
                      </a:r>
                      <a:r>
                        <a:rPr lang="fr-FR" baseline="0" dirty="0" smtClean="0"/>
                        <a:t> sur la D</a:t>
                      </a:r>
                      <a:endParaRPr lang="fr-FR" dirty="0"/>
                    </a:p>
                  </a:txBody>
                  <a:tcPr/>
                </a:tc>
                <a:tc>
                  <a:txBody>
                    <a:bodyPr/>
                    <a:lstStyle/>
                    <a:p>
                      <a:pPr algn="ctr"/>
                      <a:r>
                        <a:rPr lang="fr-FR" dirty="0" smtClean="0"/>
                        <a:t>Corrélation</a:t>
                      </a:r>
                      <a:endParaRPr lang="fr-FR" dirty="0"/>
                    </a:p>
                  </a:txBody>
                  <a:tcPr/>
                </a:tc>
              </a:tr>
              <a:tr h="370840">
                <a:tc>
                  <a:txBody>
                    <a:bodyPr/>
                    <a:lstStyle/>
                    <a:p>
                      <a:pPr algn="ctr"/>
                      <a:r>
                        <a:rPr lang="fr-FR" dirty="0" smtClean="0"/>
                        <a:t>Prix</a:t>
                      </a:r>
                      <a:endParaRPr lang="fr-FR" dirty="0"/>
                    </a:p>
                  </a:txBody>
                  <a:tcPr/>
                </a:tc>
                <a:tc>
                  <a:txBody>
                    <a:bodyPr/>
                    <a:lstStyle/>
                    <a:p>
                      <a:pPr algn="ctr"/>
                      <a:r>
                        <a:rPr lang="fr-FR" dirty="0" smtClean="0"/>
                        <a:t>Mouvement le long de la courbe</a:t>
                      </a:r>
                      <a:endParaRPr lang="fr-FR" dirty="0"/>
                    </a:p>
                  </a:txBody>
                  <a:tcPr/>
                </a:tc>
                <a:tc>
                  <a:txBody>
                    <a:bodyPr/>
                    <a:lstStyle/>
                    <a:p>
                      <a:pPr algn="ctr"/>
                      <a:r>
                        <a:rPr lang="fr-FR" dirty="0" smtClean="0"/>
                        <a:t>+</a:t>
                      </a:r>
                      <a:endParaRPr lang="fr-FR" dirty="0"/>
                    </a:p>
                  </a:txBody>
                  <a:tcPr/>
                </a:tc>
              </a:tr>
              <a:tr h="370840">
                <a:tc>
                  <a:txBody>
                    <a:bodyPr/>
                    <a:lstStyle/>
                    <a:p>
                      <a:pPr algn="ctr"/>
                      <a:r>
                        <a:rPr lang="fr-FR" dirty="0" smtClean="0"/>
                        <a:t>Couts</a:t>
                      </a:r>
                      <a:r>
                        <a:rPr lang="fr-FR" baseline="0" dirty="0" smtClean="0"/>
                        <a:t> des facteurs</a:t>
                      </a:r>
                      <a:endParaRPr lang="fr-FR" dirty="0"/>
                    </a:p>
                  </a:txBody>
                  <a:tcPr/>
                </a:tc>
                <a:tc>
                  <a:txBody>
                    <a:bodyPr/>
                    <a:lstStyle/>
                    <a:p>
                      <a:pPr algn="ctr"/>
                      <a:r>
                        <a:rPr lang="fr-FR" dirty="0" smtClean="0"/>
                        <a:t>Déplacement de la courbe</a:t>
                      </a:r>
                      <a:endParaRPr lang="fr-FR" dirty="0"/>
                    </a:p>
                  </a:txBody>
                  <a:tcPr/>
                </a:tc>
                <a:tc>
                  <a:txBody>
                    <a:bodyPr/>
                    <a:lstStyle/>
                    <a:p>
                      <a:pPr algn="ctr"/>
                      <a:r>
                        <a:rPr lang="fr-FR" dirty="0" smtClean="0"/>
                        <a:t>-</a:t>
                      </a:r>
                      <a:endParaRPr lang="fr-FR" dirty="0"/>
                    </a:p>
                  </a:txBody>
                  <a:tcPr/>
                </a:tc>
              </a:tr>
              <a:tr h="370840">
                <a:tc>
                  <a:txBody>
                    <a:bodyPr/>
                    <a:lstStyle/>
                    <a:p>
                      <a:pPr algn="ctr"/>
                      <a:r>
                        <a:rPr lang="fr-FR" dirty="0" smtClean="0"/>
                        <a:t>Progrès</a:t>
                      </a:r>
                      <a:r>
                        <a:rPr lang="fr-FR" baseline="0" dirty="0" smtClean="0"/>
                        <a:t> technique </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Déplacement de la courbe</a:t>
                      </a:r>
                    </a:p>
                  </a:txBody>
                  <a:tcPr/>
                </a:tc>
                <a:tc>
                  <a:txBody>
                    <a:bodyPr/>
                    <a:lstStyle/>
                    <a:p>
                      <a:pPr algn="ctr"/>
                      <a:r>
                        <a:rPr lang="fr-FR" dirty="0" smtClean="0"/>
                        <a:t>+</a:t>
                      </a:r>
                      <a:endParaRPr lang="fr-FR" dirty="0"/>
                    </a:p>
                  </a:txBody>
                  <a:tcPr/>
                </a:tc>
              </a:tr>
              <a:tr h="370840">
                <a:tc>
                  <a:txBody>
                    <a:bodyPr/>
                    <a:lstStyle/>
                    <a:p>
                      <a:pPr algn="ctr"/>
                      <a:r>
                        <a:rPr lang="fr-FR" dirty="0" smtClean="0"/>
                        <a:t>Contexte économique</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Déplacement de la courbe</a:t>
                      </a:r>
                    </a:p>
                  </a:txBody>
                  <a:tcPr/>
                </a:tc>
                <a:tc>
                  <a:txBody>
                    <a:bodyPr/>
                    <a:lstStyle/>
                    <a:p>
                      <a:pPr algn="ctr"/>
                      <a:r>
                        <a:rPr lang="fr-FR" dirty="0" smtClean="0"/>
                        <a:t>+ -</a:t>
                      </a:r>
                      <a:r>
                        <a:rPr lang="fr-FR" baseline="0" dirty="0" smtClean="0"/>
                        <a:t> </a:t>
                      </a:r>
                      <a:endParaRPr lang="fr-FR" dirty="0"/>
                    </a:p>
                  </a:txBody>
                  <a:tcPr/>
                </a:tc>
              </a:tr>
            </a:tbl>
          </a:graphicData>
        </a:graphic>
      </p:graphicFrame>
    </p:spTree>
    <p:extLst>
      <p:ext uri="{BB962C8B-B14F-4D97-AF65-F5344CB8AC3E}">
        <p14:creationId xmlns:p14="http://schemas.microsoft.com/office/powerpoint/2010/main" val="3442300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a:bodyPr>
          <a:lstStyle/>
          <a:p>
            <a:pPr algn="l"/>
            <a:r>
              <a:rPr lang="fr-FR" sz="3600" b="1" dirty="0">
                <a:latin typeface="Times New Roman" pitchFamily="18" charset="0"/>
                <a:cs typeface="Times New Roman" pitchFamily="18" charset="0"/>
              </a:rPr>
              <a:t>1</a:t>
            </a:r>
            <a:r>
              <a:rPr lang="fr-FR" sz="3600" b="1" dirty="0" smtClean="0">
                <a:latin typeface="Times New Roman" pitchFamily="18" charset="0"/>
                <a:cs typeface="Times New Roman" pitchFamily="18" charset="0"/>
              </a:rPr>
              <a:t>.1 Préliminaires </a:t>
            </a:r>
            <a:endParaRPr lang="fr-FR" sz="3600" dirty="0"/>
          </a:p>
        </p:txBody>
      </p:sp>
      <p:sp>
        <p:nvSpPr>
          <p:cNvPr id="3" name="Content Placeholder 2"/>
          <p:cNvSpPr>
            <a:spLocks noGrp="1"/>
          </p:cNvSpPr>
          <p:nvPr>
            <p:ph idx="1"/>
          </p:nvPr>
        </p:nvSpPr>
        <p:spPr>
          <a:xfrm>
            <a:off x="457200" y="1219200"/>
            <a:ext cx="8229600" cy="5638800"/>
          </a:xfrm>
        </p:spPr>
        <p:txBody>
          <a:bodyPr>
            <a:normAutofit/>
          </a:bodyPr>
          <a:lstStyle/>
          <a:p>
            <a:pPr algn="just"/>
            <a:endParaRPr lang="fr-FR" sz="2000" i="1" dirty="0" smtClean="0">
              <a:latin typeface="Times New Roman" pitchFamily="18" charset="0"/>
              <a:cs typeface="Times New Roman" pitchFamily="18" charset="0"/>
            </a:endParaRPr>
          </a:p>
          <a:p>
            <a:pPr marL="0" indent="0" algn="just">
              <a:buNone/>
            </a:pPr>
            <a:r>
              <a:rPr lang="fr-FR" sz="2200" b="1" u="sng" dirty="0" smtClean="0">
                <a:solidFill>
                  <a:srgbClr val="FF0000"/>
                </a:solidFill>
                <a:latin typeface="Times New Roman" pitchFamily="18" charset="0"/>
                <a:cs typeface="Times New Roman" pitchFamily="18" charset="0"/>
              </a:rPr>
              <a:t>Le Marché </a:t>
            </a:r>
            <a:r>
              <a:rPr lang="fr-FR" sz="2200" dirty="0" smtClean="0">
                <a:latin typeface="Times New Roman" pitchFamily="18" charset="0"/>
                <a:cs typeface="Times New Roman" pitchFamily="18" charset="0"/>
              </a:rPr>
              <a:t>: </a:t>
            </a:r>
            <a:r>
              <a:rPr lang="fr-FR" sz="2200" u="sng" dirty="0" smtClean="0">
                <a:latin typeface="Times New Roman" pitchFamily="18" charset="0"/>
                <a:cs typeface="Times New Roman" pitchFamily="18" charset="0"/>
              </a:rPr>
              <a:t>Lieu de rencontr</a:t>
            </a:r>
            <a:r>
              <a:rPr lang="fr-FR" sz="2200" dirty="0" smtClean="0">
                <a:latin typeface="Times New Roman" pitchFamily="18" charset="0"/>
                <a:cs typeface="Times New Roman" pitchFamily="18" charset="0"/>
              </a:rPr>
              <a:t>e fictif (ex. internet) ou réel (ex. marché aux légumes) entre les acheteurs et les vendeurs</a:t>
            </a:r>
          </a:p>
          <a:p>
            <a:pPr marL="0" indent="0" algn="just">
              <a:buNone/>
            </a:pPr>
            <a:endParaRPr lang="fr-FR" sz="2200" dirty="0">
              <a:latin typeface="Times New Roman" pitchFamily="18" charset="0"/>
              <a:cs typeface="Times New Roman" pitchFamily="18" charset="0"/>
            </a:endParaRPr>
          </a:p>
          <a:p>
            <a:pPr marL="0" indent="0" algn="just">
              <a:buNone/>
            </a:pPr>
            <a:r>
              <a:rPr lang="fr-FR" sz="2000" dirty="0">
                <a:latin typeface="Times New Roman" pitchFamily="18" charset="0"/>
                <a:cs typeface="Times New Roman" pitchFamily="18" charset="0"/>
              </a:rPr>
              <a:t>L</a:t>
            </a:r>
            <a:r>
              <a:rPr lang="fr-FR" sz="2000" dirty="0" smtClean="0">
                <a:latin typeface="Times New Roman" pitchFamily="18" charset="0"/>
                <a:cs typeface="Times New Roman" pitchFamily="18" charset="0"/>
              </a:rPr>
              <a:t>a rencontre de l’offre (O) et la demande (D) d’un BS détermine </a:t>
            </a:r>
            <a:r>
              <a:rPr lang="fr-FR" sz="2000" b="1" u="sng" dirty="0" smtClean="0">
                <a:latin typeface="Times New Roman" pitchFamily="18" charset="0"/>
                <a:cs typeface="Times New Roman" pitchFamily="18" charset="0"/>
              </a:rPr>
              <a:t>le prix</a:t>
            </a:r>
            <a:r>
              <a:rPr lang="fr-FR" sz="2000" dirty="0" smtClean="0">
                <a:latin typeface="Times New Roman" pitchFamily="18" charset="0"/>
                <a:cs typeface="Times New Roman" pitchFamily="18" charset="0"/>
              </a:rPr>
              <a:t> et </a:t>
            </a:r>
            <a:r>
              <a:rPr lang="fr-FR" sz="2000" b="1" u="sng" dirty="0" smtClean="0">
                <a:latin typeface="Times New Roman" pitchFamily="18" charset="0"/>
                <a:cs typeface="Times New Roman" pitchFamily="18" charset="0"/>
              </a:rPr>
              <a:t>la</a:t>
            </a:r>
            <a:r>
              <a:rPr lang="fr-FR" sz="2000" dirty="0" smtClean="0">
                <a:latin typeface="Times New Roman" pitchFamily="18" charset="0"/>
                <a:cs typeface="Times New Roman" pitchFamily="18" charset="0"/>
              </a:rPr>
              <a:t> </a:t>
            </a:r>
            <a:r>
              <a:rPr lang="fr-FR" sz="2000" b="1" u="sng" dirty="0" smtClean="0">
                <a:latin typeface="Times New Roman" pitchFamily="18" charset="0"/>
                <a:cs typeface="Times New Roman" pitchFamily="18" charset="0"/>
              </a:rPr>
              <a:t>quantité</a:t>
            </a:r>
            <a:r>
              <a:rPr lang="fr-FR" sz="2000" dirty="0" smtClean="0">
                <a:latin typeface="Times New Roman" pitchFamily="18" charset="0"/>
                <a:cs typeface="Times New Roman" pitchFamily="18" charset="0"/>
              </a:rPr>
              <a:t> effectivement échangée de ce BS</a:t>
            </a:r>
          </a:p>
          <a:p>
            <a:pPr marL="0" indent="0" algn="just">
              <a:buNone/>
            </a:pPr>
            <a:r>
              <a:rPr lang="fr-FR" sz="2000" dirty="0">
                <a:latin typeface="Times New Roman" pitchFamily="18" charset="0"/>
                <a:cs typeface="Times New Roman" pitchFamily="18" charset="0"/>
              </a:rPr>
              <a:t> </a:t>
            </a:r>
            <a:endParaRPr lang="fr-FR" sz="2000" dirty="0" smtClean="0">
              <a:latin typeface="Times New Roman" pitchFamily="18" charset="0"/>
              <a:cs typeface="Times New Roman" pitchFamily="18" charset="0"/>
            </a:endParaRPr>
          </a:p>
          <a:p>
            <a:pPr marL="0" indent="0" algn="just">
              <a:buNone/>
            </a:pPr>
            <a:r>
              <a:rPr lang="fr-FR" sz="2000" dirty="0" smtClean="0">
                <a:latin typeface="Times New Roman" pitchFamily="18" charset="0"/>
                <a:cs typeface="Times New Roman" pitchFamily="18" charset="0"/>
              </a:rPr>
              <a:t>Des changements dans les dispositions des acheteurs et des vendeurs se traduisent par des changements de prix et/ou de quantité échangée (ex. des tensions au Proche-Orient se traduisent par une     du prix du pétrole)</a:t>
            </a:r>
          </a:p>
          <a:p>
            <a:pPr marL="0" indent="0" algn="just">
              <a:buNone/>
            </a:pPr>
            <a:endParaRPr lang="fr-FR" sz="2000" dirty="0" smtClean="0">
              <a:latin typeface="Times New Roman" pitchFamily="18" charset="0"/>
              <a:cs typeface="Times New Roman" pitchFamily="18" charset="0"/>
            </a:endParaRPr>
          </a:p>
          <a:p>
            <a:pPr algn="just">
              <a:buFont typeface="Wingdings" pitchFamily="2" charset="2"/>
              <a:buChar char="Ø"/>
            </a:pPr>
            <a:r>
              <a:rPr lang="fr-FR" sz="2000"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Il existe différents types de march</a:t>
            </a:r>
            <a:r>
              <a:rPr lang="fr-FR" sz="2000" dirty="0">
                <a:latin typeface="Times New Roman" pitchFamily="18" charset="0"/>
                <a:cs typeface="Times New Roman" pitchFamily="18" charset="0"/>
              </a:rPr>
              <a:t>é</a:t>
            </a:r>
            <a:r>
              <a:rPr lang="fr-FR" sz="2000" dirty="0" smtClean="0">
                <a:latin typeface="Times New Roman" pitchFamily="18" charset="0"/>
                <a:cs typeface="Times New Roman" pitchFamily="18" charset="0"/>
              </a:rPr>
              <a:t> selon la façon dont s’ opère la rencontre. Dans la réalité, les marchés sont très variés.</a:t>
            </a:r>
          </a:p>
          <a:p>
            <a:pPr marL="0" indent="0" algn="just">
              <a:buNone/>
            </a:pPr>
            <a:endParaRPr lang="fr-FR" sz="2000" dirty="0" smtClean="0">
              <a:latin typeface="Times New Roman" pitchFamily="18" charset="0"/>
              <a:cs typeface="Times New Roman" pitchFamily="18" charset="0"/>
            </a:endParaRPr>
          </a:p>
          <a:p>
            <a:pPr marL="0" indent="0" algn="just">
              <a:buNone/>
            </a:pPr>
            <a:endParaRPr lang="fr-FR" sz="2000" dirty="0">
              <a:latin typeface="Times New Roman" pitchFamily="18" charset="0"/>
              <a:cs typeface="Times New Roman" pitchFamily="18" charset="0"/>
            </a:endParaRPr>
          </a:p>
          <a:p>
            <a:pPr marL="0" indent="0" algn="just">
              <a:buNone/>
            </a:pPr>
            <a:endParaRPr lang="fr-FR" sz="2000" dirty="0" smtClean="0">
              <a:latin typeface="Times New Roman" pitchFamily="18" charset="0"/>
              <a:cs typeface="Times New Roman" pitchFamily="18" charset="0"/>
            </a:endParaRPr>
          </a:p>
        </p:txBody>
      </p:sp>
      <p:cxnSp>
        <p:nvCxnSpPr>
          <p:cNvPr id="5" name="Straight Arrow Connector 4"/>
          <p:cNvCxnSpPr/>
          <p:nvPr/>
        </p:nvCxnSpPr>
        <p:spPr>
          <a:xfrm flipV="1">
            <a:off x="5410200" y="4495800"/>
            <a:ext cx="152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0449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FR" sz="3600" b="1" dirty="0">
                <a:latin typeface="Times New Roman" pitchFamily="18" charset="0"/>
                <a:cs typeface="Times New Roman" pitchFamily="18" charset="0"/>
              </a:rPr>
              <a:t>1.1 Préliminaires </a:t>
            </a:r>
            <a:endParaRPr lang="fr-FR" sz="3600" dirty="0"/>
          </a:p>
        </p:txBody>
      </p:sp>
      <p:sp>
        <p:nvSpPr>
          <p:cNvPr id="3" name="Content Placeholder 2"/>
          <p:cNvSpPr>
            <a:spLocks noGrp="1"/>
          </p:cNvSpPr>
          <p:nvPr>
            <p:ph idx="1"/>
          </p:nvPr>
        </p:nvSpPr>
        <p:spPr>
          <a:xfrm>
            <a:off x="457200" y="1428008"/>
            <a:ext cx="8229600" cy="5410200"/>
          </a:xfrm>
        </p:spPr>
        <p:txBody>
          <a:bodyPr>
            <a:normAutofit/>
          </a:bodyPr>
          <a:lstStyle/>
          <a:p>
            <a:pPr marL="0" indent="0">
              <a:buNone/>
            </a:pPr>
            <a:r>
              <a:rPr lang="fr-FR" sz="2200" dirty="0">
                <a:latin typeface="Times New Roman" pitchFamily="18" charset="0"/>
                <a:cs typeface="Times New Roman" pitchFamily="18" charset="0"/>
              </a:rPr>
              <a:t>On ne s’intéresse ici qu’aux </a:t>
            </a:r>
            <a:r>
              <a:rPr lang="fr-FR" sz="2200" b="1" u="sng" dirty="0">
                <a:latin typeface="Times New Roman" pitchFamily="18" charset="0"/>
                <a:cs typeface="Times New Roman" pitchFamily="18" charset="0"/>
              </a:rPr>
              <a:t>marchés concurrentiels</a:t>
            </a:r>
            <a:r>
              <a:rPr lang="fr-FR" sz="2200" dirty="0">
                <a:latin typeface="Times New Roman" pitchFamily="18" charset="0"/>
                <a:cs typeface="Times New Roman" pitchFamily="18" charset="0"/>
              </a:rPr>
              <a:t> qui reposent sur les hypothèses suivantes</a:t>
            </a:r>
            <a:r>
              <a:rPr lang="fr-FR" sz="2200" dirty="0" smtClean="0">
                <a:latin typeface="Times New Roman" pitchFamily="18" charset="0"/>
                <a:cs typeface="Times New Roman" pitchFamily="18" charset="0"/>
              </a:rPr>
              <a:t>:</a:t>
            </a:r>
          </a:p>
          <a:p>
            <a:pPr marL="0" indent="0">
              <a:buNone/>
            </a:pPr>
            <a:endParaRPr lang="fr-FR" sz="2200" dirty="0">
              <a:latin typeface="Times New Roman" pitchFamily="18" charset="0"/>
              <a:cs typeface="Times New Roman" pitchFamily="18" charset="0"/>
            </a:endParaRPr>
          </a:p>
          <a:p>
            <a:r>
              <a:rPr lang="fr-FR" sz="2200" dirty="0" smtClean="0">
                <a:latin typeface="Times New Roman" pitchFamily="18" charset="0"/>
                <a:cs typeface="Times New Roman" pitchFamily="18" charset="0"/>
              </a:rPr>
              <a:t>Les acheteurs et les vendeurs sont nombreux et petits par rapport </a:t>
            </a:r>
            <a:r>
              <a:rPr lang="fr-FR" sz="2200" dirty="0">
                <a:latin typeface="Times New Roman" pitchFamily="18" charset="0"/>
                <a:cs typeface="Times New Roman" pitchFamily="18" charset="0"/>
              </a:rPr>
              <a:t>au </a:t>
            </a:r>
            <a:r>
              <a:rPr lang="fr-FR" sz="2200" dirty="0" smtClean="0">
                <a:latin typeface="Times New Roman" pitchFamily="18" charset="0"/>
                <a:cs typeface="Times New Roman" pitchFamily="18" charset="0"/>
              </a:rPr>
              <a:t>marché        Aucun agent n’est capable d’influencer seul le prix et la quantité échangée. On dit que les agents sont </a:t>
            </a:r>
            <a:r>
              <a:rPr lang="fr-FR" sz="2200" b="1" dirty="0" smtClean="0">
                <a:latin typeface="Times New Roman" pitchFamily="18" charset="0"/>
                <a:cs typeface="Times New Roman" pitchFamily="18" charset="0"/>
              </a:rPr>
              <a:t>preneurs de prix</a:t>
            </a:r>
          </a:p>
          <a:p>
            <a:endParaRPr lang="fr-FR" sz="2200" b="1" dirty="0" smtClean="0">
              <a:latin typeface="Times New Roman" pitchFamily="18" charset="0"/>
              <a:cs typeface="Times New Roman" pitchFamily="18" charset="0"/>
            </a:endParaRPr>
          </a:p>
          <a:p>
            <a:r>
              <a:rPr lang="fr-FR" sz="2200" b="1"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Les BS échangés sur le marché sont identiques ( tous les vendeurs offrent le même BS)</a:t>
            </a:r>
          </a:p>
          <a:p>
            <a:endParaRPr lang="fr-FR" sz="2200" b="1" dirty="0" smtClean="0">
              <a:latin typeface="Times New Roman" pitchFamily="18" charset="0"/>
              <a:cs typeface="Times New Roman" pitchFamily="18" charset="0"/>
            </a:endParaRPr>
          </a:p>
          <a:p>
            <a:r>
              <a:rPr lang="fr-FR" sz="2200" b="1"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Le marché est transparent, au sens où les agents sont très bien informés (ex. les consommateurs disposent d’une excellente information sur le BS offert, ainsi que sur les dispositions de l’ensemble des vendeurs)</a:t>
            </a:r>
            <a:endParaRPr lang="fr-FR" sz="2200" dirty="0">
              <a:latin typeface="Times New Roman" pitchFamily="18" charset="0"/>
              <a:cs typeface="Times New Roman" pitchFamily="18" charset="0"/>
            </a:endParaRPr>
          </a:p>
        </p:txBody>
      </p:sp>
      <p:sp>
        <p:nvSpPr>
          <p:cNvPr id="4" name="Right Arrow 3"/>
          <p:cNvSpPr/>
          <p:nvPr/>
        </p:nvSpPr>
        <p:spPr>
          <a:xfrm>
            <a:off x="1828800" y="3124200"/>
            <a:ext cx="381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77683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FR" sz="3600" b="1" dirty="0">
                <a:latin typeface="Times New Roman" pitchFamily="18" charset="0"/>
                <a:cs typeface="Times New Roman" pitchFamily="18" charset="0"/>
              </a:rPr>
              <a:t>1.1 Préliminaires </a:t>
            </a:r>
            <a:endParaRPr lang="fr-FR" sz="3600" dirty="0"/>
          </a:p>
        </p:txBody>
      </p:sp>
      <p:sp>
        <p:nvSpPr>
          <p:cNvPr id="3" name="Content Placeholder 2"/>
          <p:cNvSpPr>
            <a:spLocks noGrp="1"/>
          </p:cNvSpPr>
          <p:nvPr>
            <p:ph idx="1"/>
          </p:nvPr>
        </p:nvSpPr>
        <p:spPr>
          <a:xfrm>
            <a:off x="457200" y="1428008"/>
            <a:ext cx="8229600" cy="5410200"/>
          </a:xfrm>
        </p:spPr>
        <p:txBody>
          <a:bodyPr>
            <a:normAutofit/>
          </a:bodyPr>
          <a:lstStyle/>
          <a:p>
            <a:pPr marL="0" indent="0">
              <a:buNone/>
            </a:pPr>
            <a:endParaRPr lang="fr-FR" sz="2200" b="1" dirty="0" smtClean="0">
              <a:solidFill>
                <a:srgbClr val="FF0000"/>
              </a:solidFill>
              <a:latin typeface="Times New Roman" pitchFamily="18" charset="0"/>
              <a:cs typeface="Times New Roman" pitchFamily="18" charset="0"/>
            </a:endParaRPr>
          </a:p>
          <a:p>
            <a:pPr marL="0" indent="0">
              <a:buNone/>
            </a:pPr>
            <a:r>
              <a:rPr lang="fr-FR" sz="2200" b="1" dirty="0" smtClean="0">
                <a:solidFill>
                  <a:srgbClr val="FF0000"/>
                </a:solidFill>
                <a:latin typeface="Times New Roman" pitchFamily="18" charset="0"/>
                <a:cs typeface="Times New Roman" pitchFamily="18" charset="0"/>
              </a:rPr>
              <a:t>Attention:  </a:t>
            </a:r>
            <a:r>
              <a:rPr lang="fr-FR" sz="2200" b="1" dirty="0" smtClean="0">
                <a:latin typeface="Times New Roman" pitchFamily="18" charset="0"/>
                <a:cs typeface="Times New Roman" pitchFamily="18" charset="0"/>
              </a:rPr>
              <a:t>les marchés concurrentiels </a:t>
            </a:r>
            <a:r>
              <a:rPr lang="fr-FR" sz="2200" dirty="0" smtClean="0">
                <a:latin typeface="Times New Roman" pitchFamily="18" charset="0"/>
                <a:cs typeface="Times New Roman" pitchFamily="18" charset="0"/>
              </a:rPr>
              <a:t>sont les plus simples à analyser et servent de référence, mais tous les marchés sont loin d’ être concurrentiels (Ex: Microsoft qui domine largement le marché des systèmes d’exploitation d’ordinateurs personnels). </a:t>
            </a:r>
          </a:p>
          <a:p>
            <a:pPr marL="0" indent="0">
              <a:buNone/>
            </a:pPr>
            <a:endParaRPr lang="fr-FR" sz="2200" dirty="0">
              <a:latin typeface="Times New Roman" pitchFamily="18" charset="0"/>
              <a:cs typeface="Times New Roman" pitchFamily="18" charset="0"/>
            </a:endParaRPr>
          </a:p>
          <a:p>
            <a:pPr>
              <a:buFont typeface="Wingdings" pitchFamily="2" charset="2"/>
              <a:buChar char="ü"/>
            </a:pPr>
            <a:r>
              <a:rPr lang="fr-FR" sz="2200" dirty="0" smtClean="0">
                <a:latin typeface="Times New Roman" pitchFamily="18" charset="0"/>
                <a:cs typeface="Times New Roman" pitchFamily="18" charset="0"/>
              </a:rPr>
              <a:t> Pour illustrer les concepts d ’O et de D , on prend l’exemple du </a:t>
            </a:r>
            <a:r>
              <a:rPr lang="fr-FR" sz="2200" u="sng" dirty="0" smtClean="0">
                <a:latin typeface="Times New Roman" pitchFamily="18" charset="0"/>
                <a:cs typeface="Times New Roman" pitchFamily="18" charset="0"/>
              </a:rPr>
              <a:t>marché de la glace.</a:t>
            </a:r>
            <a:endParaRPr lang="fr-FR" sz="2200" u="sng" dirty="0">
              <a:latin typeface="Times New Roman" pitchFamily="18" charset="0"/>
              <a:cs typeface="Times New Roman" pitchFamily="18" charset="0"/>
            </a:endParaRPr>
          </a:p>
        </p:txBody>
      </p:sp>
    </p:spTree>
    <p:extLst>
      <p:ext uri="{BB962C8B-B14F-4D97-AF65-F5344CB8AC3E}">
        <p14:creationId xmlns:p14="http://schemas.microsoft.com/office/powerpoint/2010/main" val="2610610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FR" sz="3600" b="1" dirty="0">
                <a:latin typeface="Times New Roman" pitchFamily="18" charset="0"/>
                <a:cs typeface="Times New Roman" pitchFamily="18" charset="0"/>
              </a:rPr>
              <a:t>1</a:t>
            </a:r>
            <a:r>
              <a:rPr lang="fr-FR" sz="3600" b="1" dirty="0" smtClean="0">
                <a:latin typeface="Times New Roman" pitchFamily="18" charset="0"/>
                <a:cs typeface="Times New Roman" pitchFamily="18" charset="0"/>
              </a:rPr>
              <a:t>.2 La demande </a:t>
            </a:r>
            <a:endParaRPr lang="fr-FR" sz="3600" dirty="0"/>
          </a:p>
        </p:txBody>
      </p:sp>
      <p:sp>
        <p:nvSpPr>
          <p:cNvPr id="3" name="Content Placeholder 2"/>
          <p:cNvSpPr>
            <a:spLocks noGrp="1"/>
          </p:cNvSpPr>
          <p:nvPr>
            <p:ph idx="1"/>
          </p:nvPr>
        </p:nvSpPr>
        <p:spPr>
          <a:xfrm>
            <a:off x="457200" y="1600200"/>
            <a:ext cx="8229600" cy="4953000"/>
          </a:xfrm>
        </p:spPr>
        <p:txBody>
          <a:bodyPr>
            <a:normAutofit/>
          </a:bodyPr>
          <a:lstStyle/>
          <a:p>
            <a:pPr algn="just">
              <a:buFont typeface="Wingdings" pitchFamily="2" charset="2"/>
              <a:buChar char="Ø"/>
            </a:pPr>
            <a:r>
              <a:rPr lang="fr-FR" sz="2200" dirty="0" smtClean="0">
                <a:latin typeface="Times New Roman" pitchFamily="18" charset="0"/>
                <a:cs typeface="Times New Roman" pitchFamily="18" charset="0"/>
              </a:rPr>
              <a:t> </a:t>
            </a:r>
            <a:r>
              <a:rPr lang="fr-FR" sz="2200" b="1" dirty="0" smtClean="0">
                <a:latin typeface="Times New Roman" pitchFamily="18" charset="0"/>
                <a:cs typeface="Times New Roman" pitchFamily="18" charset="0"/>
              </a:rPr>
              <a:t>La courbe de demande</a:t>
            </a:r>
          </a:p>
          <a:p>
            <a:pPr marL="0" indent="0" algn="just">
              <a:buNone/>
            </a:pPr>
            <a:r>
              <a:rPr lang="fr-FR" sz="2200" dirty="0" smtClean="0">
                <a:latin typeface="Times New Roman" pitchFamily="18" charset="0"/>
                <a:cs typeface="Times New Roman" pitchFamily="18" charset="0"/>
              </a:rPr>
              <a:t>La notion de demande (D) décrit </a:t>
            </a:r>
            <a:r>
              <a:rPr lang="fr-FR" sz="2200" u="sng" dirty="0" smtClean="0">
                <a:latin typeface="Times New Roman" pitchFamily="18" charset="0"/>
                <a:cs typeface="Times New Roman" pitchFamily="18" charset="0"/>
              </a:rPr>
              <a:t>les dispositions à acheter </a:t>
            </a:r>
            <a:r>
              <a:rPr lang="fr-FR" sz="2200" dirty="0" smtClean="0">
                <a:latin typeface="Times New Roman" pitchFamily="18" charset="0"/>
                <a:cs typeface="Times New Roman" pitchFamily="18" charset="0"/>
              </a:rPr>
              <a:t>des acheteurs en fonction de différents déterminants.</a:t>
            </a:r>
          </a:p>
          <a:p>
            <a:pPr algn="just"/>
            <a:r>
              <a:rPr lang="fr-FR" sz="2200" dirty="0" smtClean="0">
                <a:latin typeface="Times New Roman" pitchFamily="18" charset="0"/>
                <a:cs typeface="Times New Roman" pitchFamily="18" charset="0"/>
              </a:rPr>
              <a:t>La D de glace des consommateurs (la quantité qu’ils sont disposés à acheter) est influencée par différents déterminants:</a:t>
            </a:r>
          </a:p>
          <a:p>
            <a:pPr marL="457200" indent="-457200" algn="just">
              <a:buFont typeface="+mj-lt"/>
              <a:buAutoNum type="arabicPeriod"/>
            </a:pPr>
            <a:r>
              <a:rPr lang="fr-FR" sz="2200" dirty="0" smtClean="0">
                <a:latin typeface="Times New Roman" pitchFamily="18" charset="0"/>
                <a:cs typeface="Times New Roman" pitchFamily="18" charset="0"/>
              </a:rPr>
              <a:t>Prix de la glace</a:t>
            </a:r>
          </a:p>
          <a:p>
            <a:pPr marL="457200" indent="-457200" algn="just">
              <a:buFont typeface="+mj-lt"/>
              <a:buAutoNum type="arabicPeriod"/>
            </a:pPr>
            <a:r>
              <a:rPr lang="fr-FR" sz="2200" dirty="0" smtClean="0">
                <a:latin typeface="Times New Roman" pitchFamily="18" charset="0"/>
                <a:cs typeface="Times New Roman" pitchFamily="18" charset="0"/>
              </a:rPr>
              <a:t>Revenu des consommateurs </a:t>
            </a:r>
          </a:p>
          <a:p>
            <a:pPr marL="457200" indent="-457200" algn="just">
              <a:buFont typeface="+mj-lt"/>
              <a:buAutoNum type="arabicPeriod"/>
            </a:pPr>
            <a:r>
              <a:rPr lang="fr-FR" sz="2200" dirty="0" smtClean="0">
                <a:latin typeface="Times New Roman" pitchFamily="18" charset="0"/>
                <a:cs typeface="Times New Roman" pitchFamily="18" charset="0"/>
              </a:rPr>
              <a:t>Prix des biens comparables ( ex. yaourt glace)</a:t>
            </a:r>
          </a:p>
          <a:p>
            <a:pPr marL="457200" indent="-457200" algn="just">
              <a:buFont typeface="+mj-lt"/>
              <a:buAutoNum type="arabicPeriod"/>
            </a:pPr>
            <a:r>
              <a:rPr lang="fr-FR" sz="2200" dirty="0" smtClean="0">
                <a:latin typeface="Times New Roman" pitchFamily="18" charset="0"/>
                <a:cs typeface="Times New Roman" pitchFamily="18" charset="0"/>
              </a:rPr>
              <a:t>Goût et qualité</a:t>
            </a:r>
          </a:p>
          <a:p>
            <a:pPr marL="457200" indent="-457200" algn="just">
              <a:buFont typeface="+mj-lt"/>
              <a:buAutoNum type="arabicPeriod"/>
            </a:pPr>
            <a:r>
              <a:rPr lang="fr-FR" sz="2200" dirty="0" smtClean="0">
                <a:latin typeface="Times New Roman" pitchFamily="18" charset="0"/>
                <a:cs typeface="Times New Roman" pitchFamily="18" charset="0"/>
              </a:rPr>
              <a:t>Contexte (ex. climat)</a:t>
            </a:r>
          </a:p>
          <a:p>
            <a:pPr marL="457200" indent="-457200" algn="just">
              <a:buFont typeface="+mj-lt"/>
              <a:buAutoNum type="arabicPeriod"/>
            </a:pPr>
            <a:r>
              <a:rPr lang="fr-FR" sz="2200" dirty="0">
                <a:latin typeface="Times New Roman" pitchFamily="18" charset="0"/>
                <a:cs typeface="Times New Roman" pitchFamily="18" charset="0"/>
              </a:rPr>
              <a:t> </a:t>
            </a:r>
            <a:r>
              <a:rPr lang="fr-FR" sz="2200" dirty="0" smtClean="0">
                <a:latin typeface="Times New Roman" pitchFamily="18" charset="0"/>
                <a:cs typeface="Times New Roman" pitchFamily="18" charset="0"/>
              </a:rPr>
              <a:t>……</a:t>
            </a:r>
          </a:p>
          <a:p>
            <a:pPr marL="0" indent="0" algn="just">
              <a:buNone/>
            </a:pPr>
            <a:endParaRPr lang="fr-FR" sz="2200" b="1" dirty="0">
              <a:latin typeface="Times New Roman" pitchFamily="18" charset="0"/>
              <a:cs typeface="Times New Roman" pitchFamily="18" charset="0"/>
            </a:endParaRPr>
          </a:p>
          <a:p>
            <a:pPr marL="0" indent="0" algn="just">
              <a:buNone/>
            </a:pPr>
            <a:endParaRPr lang="fr-FR" sz="2200" b="1" dirty="0">
              <a:latin typeface="Times New Roman" pitchFamily="18" charset="0"/>
              <a:cs typeface="Times New Roman" pitchFamily="18" charset="0"/>
            </a:endParaRPr>
          </a:p>
        </p:txBody>
      </p:sp>
    </p:spTree>
    <p:extLst>
      <p:ext uri="{BB962C8B-B14F-4D97-AF65-F5344CB8AC3E}">
        <p14:creationId xmlns:p14="http://schemas.microsoft.com/office/powerpoint/2010/main" val="633562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FR" sz="3200" b="1" dirty="0">
                <a:latin typeface="Times New Roman" pitchFamily="18" charset="0"/>
                <a:cs typeface="Times New Roman" pitchFamily="18" charset="0"/>
              </a:rPr>
              <a:t>1.2 La demande </a:t>
            </a:r>
            <a:endParaRPr lang="fr-FR" sz="3200" b="1"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pPr algn="just"/>
            <a:r>
              <a:rPr lang="fr-FR" sz="2200" dirty="0">
                <a:latin typeface="Times New Roman" pitchFamily="18" charset="0"/>
                <a:cs typeface="Times New Roman" pitchFamily="18" charset="0"/>
              </a:rPr>
              <a:t> </a:t>
            </a:r>
            <a:r>
              <a:rPr lang="fr-FR" sz="2200" u="sng" dirty="0">
                <a:latin typeface="Times New Roman" pitchFamily="18" charset="0"/>
                <a:cs typeface="Times New Roman" pitchFamily="18" charset="0"/>
              </a:rPr>
              <a:t>Représentation</a:t>
            </a:r>
            <a:r>
              <a:rPr lang="fr-FR" sz="2200" dirty="0">
                <a:latin typeface="Times New Roman" pitchFamily="18" charset="0"/>
                <a:cs typeface="Times New Roman" pitchFamily="18" charset="0"/>
              </a:rPr>
              <a:t>: </a:t>
            </a:r>
            <a:r>
              <a:rPr lang="fr-FR" sz="2200" b="1" dirty="0">
                <a:latin typeface="Times New Roman" pitchFamily="18" charset="0"/>
                <a:cs typeface="Times New Roman" pitchFamily="18" charset="0"/>
              </a:rPr>
              <a:t>La courbe de demande</a:t>
            </a:r>
            <a:r>
              <a:rPr lang="fr-FR" sz="2200" dirty="0">
                <a:latin typeface="Times New Roman" pitchFamily="18" charset="0"/>
                <a:cs typeface="Times New Roman" pitchFamily="18" charset="0"/>
              </a:rPr>
              <a:t> décrit les dispositions des acheteurs en fonction du prix, </a:t>
            </a:r>
            <a:r>
              <a:rPr lang="fr-FR" sz="2200" dirty="0" smtClean="0">
                <a:latin typeface="Times New Roman" pitchFamily="18" charset="0"/>
                <a:cs typeface="Times New Roman" pitchFamily="18" charset="0"/>
              </a:rPr>
              <a:t>c.-à-d. </a:t>
            </a:r>
            <a:r>
              <a:rPr lang="fr-FR" sz="2200" dirty="0">
                <a:latin typeface="Times New Roman" pitchFamily="18" charset="0"/>
                <a:cs typeface="Times New Roman" pitchFamily="18" charset="0"/>
              </a:rPr>
              <a:t>ce qu’ils sont prêts </a:t>
            </a:r>
            <a:r>
              <a:rPr lang="fr-FR" sz="2200" dirty="0" smtClean="0">
                <a:latin typeface="Times New Roman" pitchFamily="18" charset="0"/>
                <a:cs typeface="Times New Roman" pitchFamily="18" charset="0"/>
              </a:rPr>
              <a:t>à </a:t>
            </a:r>
            <a:r>
              <a:rPr lang="fr-FR" sz="2200" dirty="0">
                <a:latin typeface="Times New Roman" pitchFamily="18" charset="0"/>
                <a:cs typeface="Times New Roman" pitchFamily="18" charset="0"/>
              </a:rPr>
              <a:t>acheter pour </a:t>
            </a:r>
            <a:r>
              <a:rPr lang="fr-FR" sz="2200" u="sng" dirty="0">
                <a:latin typeface="Times New Roman" pitchFamily="18" charset="0"/>
                <a:cs typeface="Times New Roman" pitchFamily="18" charset="0"/>
              </a:rPr>
              <a:t>chaque niveau </a:t>
            </a:r>
            <a:r>
              <a:rPr lang="fr-FR" sz="2200" u="sng" dirty="0" smtClean="0">
                <a:latin typeface="Times New Roman" pitchFamily="18" charset="0"/>
                <a:cs typeface="Times New Roman" pitchFamily="18" charset="0"/>
              </a:rPr>
              <a:t>de </a:t>
            </a:r>
            <a:r>
              <a:rPr lang="fr-FR" sz="2200" u="sng" dirty="0">
                <a:latin typeface="Times New Roman" pitchFamily="18" charset="0"/>
                <a:cs typeface="Times New Roman" pitchFamily="18" charset="0"/>
              </a:rPr>
              <a:t>prix </a:t>
            </a:r>
            <a:endParaRPr lang="fr-FR" sz="2200" b="1" dirty="0">
              <a:latin typeface="Times New Roman" pitchFamily="18" charset="0"/>
              <a:cs typeface="Times New Roman" pitchFamily="18" charset="0"/>
            </a:endParaRPr>
          </a:p>
          <a:p>
            <a:pPr lvl="2" algn="just">
              <a:buFont typeface="Wingdings" pitchFamily="2" charset="2"/>
              <a:buChar char="§"/>
            </a:pPr>
            <a:endParaRPr lang="fr-FR" sz="2200" b="1" dirty="0" smtClean="0">
              <a:latin typeface="Times New Roman" pitchFamily="18" charset="0"/>
              <a:cs typeface="Times New Roman" pitchFamily="18" charset="0"/>
            </a:endParaRPr>
          </a:p>
          <a:p>
            <a:pPr lvl="2" algn="just">
              <a:buFont typeface="Wingdings" pitchFamily="2" charset="2"/>
              <a:buChar char="§"/>
            </a:pPr>
            <a:r>
              <a:rPr lang="fr-FR" sz="2200" b="1"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La courbe décrit une relation entre Prix et quantité ( parmi les déterminants de la D, on privilégie donc un facteur explicatif: le prix)</a:t>
            </a:r>
          </a:p>
          <a:p>
            <a:pPr marL="914400" lvl="2" indent="0" algn="just">
              <a:buNone/>
            </a:pPr>
            <a:r>
              <a:rPr lang="fr-FR" sz="600" b="1" dirty="0" smtClean="0">
                <a:latin typeface="Times New Roman" pitchFamily="18" charset="0"/>
                <a:cs typeface="Times New Roman" pitchFamily="18" charset="0"/>
              </a:rPr>
              <a:t>   </a:t>
            </a:r>
            <a:r>
              <a:rPr lang="fr-FR" sz="2200" b="1" dirty="0">
                <a:latin typeface="Times New Roman" pitchFamily="18" charset="0"/>
                <a:cs typeface="Times New Roman" pitchFamily="18" charset="0"/>
              </a:rPr>
              <a:t> </a:t>
            </a:r>
            <a:endParaRPr lang="fr-FR" sz="2200" b="1" dirty="0" smtClean="0">
              <a:latin typeface="Times New Roman" pitchFamily="18" charset="0"/>
              <a:cs typeface="Times New Roman" pitchFamily="18" charset="0"/>
            </a:endParaRPr>
          </a:p>
          <a:p>
            <a:pPr lvl="2" algn="just">
              <a:buFont typeface="Wingdings" pitchFamily="2" charset="2"/>
              <a:buChar char="§"/>
            </a:pPr>
            <a:r>
              <a:rPr lang="fr-FR" sz="2200" b="1" dirty="0">
                <a:latin typeface="Times New Roman" pitchFamily="18" charset="0"/>
                <a:cs typeface="Times New Roman" pitchFamily="18" charset="0"/>
              </a:rPr>
              <a:t> </a:t>
            </a:r>
            <a:r>
              <a:rPr lang="fr-FR" sz="2200" dirty="0" smtClean="0">
                <a:latin typeface="Times New Roman" pitchFamily="18" charset="0"/>
                <a:cs typeface="Times New Roman" pitchFamily="18" charset="0"/>
              </a:rPr>
              <a:t>Les autres variables sont maintenus constantes (ex. les prix des biens comparables sont fixes)</a:t>
            </a:r>
          </a:p>
          <a:p>
            <a:pPr marL="914400" lvl="2" indent="0" algn="just">
              <a:buNone/>
            </a:pPr>
            <a:endParaRPr lang="fr-FR" sz="2200" dirty="0" smtClean="0">
              <a:latin typeface="Times New Roman" pitchFamily="18" charset="0"/>
              <a:cs typeface="Times New Roman" pitchFamily="18" charset="0"/>
            </a:endParaRPr>
          </a:p>
          <a:p>
            <a:pPr algn="just"/>
            <a:r>
              <a:rPr lang="fr-FR" sz="2200" dirty="0" smtClean="0">
                <a:latin typeface="Times New Roman" pitchFamily="18" charset="0"/>
                <a:cs typeface="Times New Roman" pitchFamily="18" charset="0"/>
              </a:rPr>
              <a:t>La description se fait via un tableau ou un graphique. On obverse une relation inverse entre prix et quantité demandée: si le prix     les acheteurs sont disposés à acheter moins ou se retirent du marché. </a:t>
            </a:r>
            <a:endParaRPr lang="fr-FR" sz="2200" u="sng" dirty="0">
              <a:latin typeface="Times New Roman" pitchFamily="18" charset="0"/>
              <a:cs typeface="Times New Roman" pitchFamily="18" charset="0"/>
            </a:endParaRPr>
          </a:p>
        </p:txBody>
      </p:sp>
      <p:cxnSp>
        <p:nvCxnSpPr>
          <p:cNvPr id="5" name="Straight Arrow Connector 4"/>
          <p:cNvCxnSpPr/>
          <p:nvPr/>
        </p:nvCxnSpPr>
        <p:spPr>
          <a:xfrm flipV="1">
            <a:off x="8077200" y="5725886"/>
            <a:ext cx="76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9708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a:bodyPr>
          <a:lstStyle/>
          <a:p>
            <a:pPr algn="l"/>
            <a:r>
              <a:rPr lang="fr-FR" sz="3600" b="1" dirty="0">
                <a:latin typeface="Times New Roman" pitchFamily="18" charset="0"/>
                <a:cs typeface="Times New Roman" pitchFamily="18" charset="0"/>
              </a:rPr>
              <a:t>1.2 La </a:t>
            </a:r>
            <a:r>
              <a:rPr lang="fr-FR" sz="3600" b="1" dirty="0" smtClean="0">
                <a:latin typeface="Times New Roman" pitchFamily="18" charset="0"/>
                <a:cs typeface="Times New Roman" pitchFamily="18" charset="0"/>
              </a:rPr>
              <a:t>demande</a:t>
            </a:r>
            <a:r>
              <a:rPr lang="fr-FR" sz="2400" b="1" dirty="0" smtClean="0">
                <a:latin typeface="Times New Roman" pitchFamily="18" charset="0"/>
                <a:cs typeface="Times New Roman" pitchFamily="18" charset="0"/>
              </a:rPr>
              <a:t/>
            </a:r>
            <a:br>
              <a:rPr lang="fr-FR" sz="2400" b="1" dirty="0" smtClean="0">
                <a:latin typeface="Times New Roman" pitchFamily="18" charset="0"/>
                <a:cs typeface="Times New Roman" pitchFamily="18" charset="0"/>
              </a:rPr>
            </a:br>
            <a:r>
              <a:rPr lang="fr-FR" sz="2400" b="1" dirty="0">
                <a:latin typeface="Times New Roman" pitchFamily="18" charset="0"/>
                <a:cs typeface="Times New Roman" pitchFamily="18" charset="0"/>
              </a:rPr>
              <a:t/>
            </a:r>
            <a:br>
              <a:rPr lang="fr-FR" sz="2400" b="1" dirty="0">
                <a:latin typeface="Times New Roman" pitchFamily="18" charset="0"/>
                <a:cs typeface="Times New Roman" pitchFamily="18" charset="0"/>
              </a:rPr>
            </a:br>
            <a:r>
              <a:rPr lang="fr-FR" sz="2400" b="1" u="sng" dirty="0">
                <a:latin typeface="Times New Roman" pitchFamily="18" charset="0"/>
                <a:cs typeface="Times New Roman" pitchFamily="18" charset="0"/>
              </a:rPr>
              <a:t>Tableau: Dispositions de D des acheteurs</a:t>
            </a:r>
            <a:endParaRPr lang="fr-FR" sz="2400" b="1" u="sng" dirty="0" smtClean="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273053"/>
              </p:ext>
            </p:extLst>
          </p:nvPr>
        </p:nvGraphicFramePr>
        <p:xfrm>
          <a:off x="609600" y="2514600"/>
          <a:ext cx="7391400" cy="3708400"/>
        </p:xfrm>
        <a:graphic>
          <a:graphicData uri="http://schemas.openxmlformats.org/drawingml/2006/table">
            <a:tbl>
              <a:tblPr firstRow="1" bandRow="1">
                <a:tableStyleId>{5C22544A-7EE6-4342-B048-85BDC9FD1C3A}</a:tableStyleId>
              </a:tblPr>
              <a:tblGrid>
                <a:gridCol w="3695700"/>
                <a:gridCol w="3695700"/>
              </a:tblGrid>
              <a:tr h="370840">
                <a:tc>
                  <a:txBody>
                    <a:bodyPr/>
                    <a:lstStyle/>
                    <a:p>
                      <a:pPr algn="ctr"/>
                      <a:r>
                        <a:rPr lang="fr-FR" dirty="0" smtClean="0"/>
                        <a:t>Prix d’un cornet (</a:t>
                      </a:r>
                      <a:r>
                        <a:rPr lang="fr-FR" dirty="0" smtClean="0">
                          <a:latin typeface="Calibri"/>
                          <a:cs typeface="Calibri"/>
                        </a:rPr>
                        <a:t>€) </a:t>
                      </a:r>
                      <a:endParaRPr lang="fr-FR" dirty="0"/>
                    </a:p>
                  </a:txBody>
                  <a:tcPr/>
                </a:tc>
                <a:tc>
                  <a:txBody>
                    <a:bodyPr/>
                    <a:lstStyle/>
                    <a:p>
                      <a:pPr algn="ctr"/>
                      <a:r>
                        <a:rPr lang="fr-FR" dirty="0" smtClean="0"/>
                        <a:t>Quantité</a:t>
                      </a:r>
                      <a:r>
                        <a:rPr lang="fr-FR" baseline="0" dirty="0" smtClean="0"/>
                        <a:t> demandée (Cornets)</a:t>
                      </a:r>
                      <a:endParaRPr lang="fr-FR" dirty="0"/>
                    </a:p>
                  </a:txBody>
                  <a:tcPr/>
                </a:tc>
              </a:tr>
              <a:tr h="370840">
                <a:tc>
                  <a:txBody>
                    <a:bodyPr/>
                    <a:lstStyle/>
                    <a:p>
                      <a:pPr algn="ctr"/>
                      <a:r>
                        <a:rPr lang="fr-FR" dirty="0" smtClean="0"/>
                        <a:t>0</a:t>
                      </a:r>
                      <a:endParaRPr lang="fr-FR" dirty="0"/>
                    </a:p>
                  </a:txBody>
                  <a:tcPr/>
                </a:tc>
                <a:tc>
                  <a:txBody>
                    <a:bodyPr/>
                    <a:lstStyle/>
                    <a:p>
                      <a:pPr algn="ctr"/>
                      <a:r>
                        <a:rPr lang="fr-FR" dirty="0" smtClean="0"/>
                        <a:t>19</a:t>
                      </a:r>
                      <a:endParaRPr lang="fr-FR" dirty="0"/>
                    </a:p>
                  </a:txBody>
                  <a:tcPr/>
                </a:tc>
              </a:tr>
              <a:tr h="370840">
                <a:tc>
                  <a:txBody>
                    <a:bodyPr/>
                    <a:lstStyle/>
                    <a:p>
                      <a:pPr algn="ctr"/>
                      <a:r>
                        <a:rPr lang="fr-FR" dirty="0" smtClean="0"/>
                        <a:t>0.5</a:t>
                      </a:r>
                      <a:endParaRPr lang="fr-FR" dirty="0"/>
                    </a:p>
                  </a:txBody>
                  <a:tcPr/>
                </a:tc>
                <a:tc>
                  <a:txBody>
                    <a:bodyPr/>
                    <a:lstStyle/>
                    <a:p>
                      <a:pPr algn="ctr"/>
                      <a:r>
                        <a:rPr lang="fr-FR" dirty="0" smtClean="0"/>
                        <a:t>16</a:t>
                      </a:r>
                      <a:endParaRPr lang="fr-FR" dirty="0"/>
                    </a:p>
                  </a:txBody>
                  <a:tcPr/>
                </a:tc>
              </a:tr>
              <a:tr h="370840">
                <a:tc>
                  <a:txBody>
                    <a:bodyPr/>
                    <a:lstStyle/>
                    <a:p>
                      <a:pPr algn="ctr"/>
                      <a:r>
                        <a:rPr lang="fr-FR" dirty="0" smtClean="0"/>
                        <a:t>1</a:t>
                      </a:r>
                      <a:endParaRPr lang="fr-FR" dirty="0"/>
                    </a:p>
                  </a:txBody>
                  <a:tcPr/>
                </a:tc>
                <a:tc>
                  <a:txBody>
                    <a:bodyPr/>
                    <a:lstStyle/>
                    <a:p>
                      <a:pPr algn="ctr"/>
                      <a:r>
                        <a:rPr lang="fr-FR" dirty="0" smtClean="0"/>
                        <a:t>13</a:t>
                      </a:r>
                      <a:endParaRPr lang="fr-FR" dirty="0"/>
                    </a:p>
                  </a:txBody>
                  <a:tcPr/>
                </a:tc>
              </a:tr>
              <a:tr h="370840">
                <a:tc>
                  <a:txBody>
                    <a:bodyPr/>
                    <a:lstStyle/>
                    <a:p>
                      <a:pPr algn="ctr"/>
                      <a:r>
                        <a:rPr lang="fr-FR" dirty="0" smtClean="0"/>
                        <a:t>1.5</a:t>
                      </a:r>
                      <a:endParaRPr lang="fr-FR" dirty="0"/>
                    </a:p>
                  </a:txBody>
                  <a:tcPr/>
                </a:tc>
                <a:tc>
                  <a:txBody>
                    <a:bodyPr/>
                    <a:lstStyle/>
                    <a:p>
                      <a:pPr algn="ctr"/>
                      <a:r>
                        <a:rPr lang="fr-FR" dirty="0" smtClean="0"/>
                        <a:t>10</a:t>
                      </a:r>
                      <a:endParaRPr lang="fr-FR" dirty="0"/>
                    </a:p>
                  </a:txBody>
                  <a:tcPr/>
                </a:tc>
              </a:tr>
              <a:tr h="370840">
                <a:tc>
                  <a:txBody>
                    <a:bodyPr/>
                    <a:lstStyle/>
                    <a:p>
                      <a:pPr algn="ctr"/>
                      <a:r>
                        <a:rPr lang="fr-FR" dirty="0" smtClean="0"/>
                        <a:t>2</a:t>
                      </a:r>
                      <a:endParaRPr lang="fr-FR" dirty="0"/>
                    </a:p>
                  </a:txBody>
                  <a:tcPr/>
                </a:tc>
                <a:tc>
                  <a:txBody>
                    <a:bodyPr/>
                    <a:lstStyle/>
                    <a:p>
                      <a:pPr algn="ctr"/>
                      <a:r>
                        <a:rPr lang="fr-FR" dirty="0" smtClean="0"/>
                        <a:t>7</a:t>
                      </a:r>
                      <a:endParaRPr lang="fr-FR" dirty="0"/>
                    </a:p>
                  </a:txBody>
                  <a:tcPr/>
                </a:tc>
              </a:tr>
              <a:tr h="370840">
                <a:tc>
                  <a:txBody>
                    <a:bodyPr/>
                    <a:lstStyle/>
                    <a:p>
                      <a:pPr algn="ctr"/>
                      <a:r>
                        <a:rPr lang="fr-FR" dirty="0" smtClean="0"/>
                        <a:t>2.5</a:t>
                      </a:r>
                      <a:endParaRPr lang="fr-FR" dirty="0"/>
                    </a:p>
                  </a:txBody>
                  <a:tcPr/>
                </a:tc>
                <a:tc>
                  <a:txBody>
                    <a:bodyPr/>
                    <a:lstStyle/>
                    <a:p>
                      <a:pPr algn="ctr"/>
                      <a:r>
                        <a:rPr lang="fr-FR" dirty="0" smtClean="0"/>
                        <a:t>4</a:t>
                      </a:r>
                      <a:endParaRPr lang="fr-FR" dirty="0"/>
                    </a:p>
                  </a:txBody>
                  <a:tcPr/>
                </a:tc>
              </a:tr>
              <a:tr h="370840">
                <a:tc>
                  <a:txBody>
                    <a:bodyPr/>
                    <a:lstStyle/>
                    <a:p>
                      <a:pPr algn="ctr"/>
                      <a:r>
                        <a:rPr lang="fr-FR" dirty="0" smtClean="0"/>
                        <a:t>3</a:t>
                      </a:r>
                      <a:endParaRPr lang="fr-FR" dirty="0"/>
                    </a:p>
                  </a:txBody>
                  <a:tcPr/>
                </a:tc>
                <a:tc>
                  <a:txBody>
                    <a:bodyPr/>
                    <a:lstStyle/>
                    <a:p>
                      <a:pPr algn="ctr"/>
                      <a:r>
                        <a:rPr lang="fr-FR" dirty="0" smtClean="0"/>
                        <a:t>1</a:t>
                      </a:r>
                      <a:endParaRPr lang="fr-FR" dirty="0"/>
                    </a:p>
                  </a:txBody>
                  <a:tcPr/>
                </a:tc>
              </a:tr>
              <a:tr h="370840">
                <a:tc>
                  <a:txBody>
                    <a:bodyPr/>
                    <a:lstStyle/>
                    <a:p>
                      <a:pPr algn="ctr"/>
                      <a:r>
                        <a:rPr lang="fr-FR" dirty="0" smtClean="0"/>
                        <a:t>3.5</a:t>
                      </a:r>
                      <a:endParaRPr lang="fr-FR" dirty="0"/>
                    </a:p>
                  </a:txBody>
                  <a:tcPr/>
                </a:tc>
                <a:tc>
                  <a:txBody>
                    <a:bodyPr/>
                    <a:lstStyle/>
                    <a:p>
                      <a:pPr algn="ctr"/>
                      <a:r>
                        <a:rPr lang="fr-FR" dirty="0" smtClean="0"/>
                        <a:t>0</a:t>
                      </a:r>
                      <a:endParaRPr lang="fr-FR" dirty="0"/>
                    </a:p>
                  </a:txBody>
                  <a:tcPr/>
                </a:tc>
              </a:tr>
              <a:tr h="370840">
                <a:tc>
                  <a:txBody>
                    <a:bodyPr/>
                    <a:lstStyle/>
                    <a:p>
                      <a:pPr algn="ctr"/>
                      <a:r>
                        <a:rPr lang="fr-FR" dirty="0" smtClean="0"/>
                        <a:t>4</a:t>
                      </a:r>
                      <a:endParaRPr lang="fr-FR" dirty="0"/>
                    </a:p>
                  </a:txBody>
                  <a:tcPr/>
                </a:tc>
                <a:tc>
                  <a:txBody>
                    <a:bodyPr/>
                    <a:lstStyle/>
                    <a:p>
                      <a:pPr algn="ctr"/>
                      <a:r>
                        <a:rPr lang="fr-FR" dirty="0" smtClean="0"/>
                        <a:t>0</a:t>
                      </a:r>
                      <a:endParaRPr lang="fr-FR" dirty="0"/>
                    </a:p>
                  </a:txBody>
                  <a:tcPr/>
                </a:tc>
              </a:tr>
            </a:tbl>
          </a:graphicData>
        </a:graphic>
      </p:graphicFrame>
    </p:spTree>
    <p:extLst>
      <p:ext uri="{BB962C8B-B14F-4D97-AF65-F5344CB8AC3E}">
        <p14:creationId xmlns:p14="http://schemas.microsoft.com/office/powerpoint/2010/main" val="2222918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pPr algn="l"/>
            <a:r>
              <a:rPr lang="fr-FR" sz="3600" b="1" dirty="0">
                <a:latin typeface="Times New Roman" pitchFamily="18" charset="0"/>
                <a:cs typeface="Times New Roman" pitchFamily="18" charset="0"/>
              </a:rPr>
              <a:t>1.2 La </a:t>
            </a:r>
            <a:r>
              <a:rPr lang="fr-FR" sz="3600" b="1" dirty="0" smtClean="0">
                <a:latin typeface="Times New Roman" pitchFamily="18" charset="0"/>
                <a:cs typeface="Times New Roman" pitchFamily="18" charset="0"/>
              </a:rPr>
              <a:t>demande</a:t>
            </a:r>
            <a:r>
              <a:rPr lang="fr-FR" b="1" dirty="0" smtClean="0">
                <a:latin typeface="Times New Roman" pitchFamily="18" charset="0"/>
                <a:cs typeface="Times New Roman" pitchFamily="18" charset="0"/>
              </a:rPr>
              <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
            </a:r>
            <a:br>
              <a:rPr lang="fr-FR" b="1" dirty="0" smtClean="0">
                <a:latin typeface="Times New Roman" pitchFamily="18" charset="0"/>
                <a:cs typeface="Times New Roman" pitchFamily="18" charset="0"/>
              </a:rPr>
            </a:br>
            <a:r>
              <a:rPr lang="fr-FR" sz="2000" b="1" u="sng" dirty="0" smtClean="0">
                <a:latin typeface="Times New Roman" pitchFamily="18" charset="0"/>
                <a:cs typeface="Times New Roman" pitchFamily="18" charset="0"/>
              </a:rPr>
              <a:t>Représentation graphique de la courbe de demande</a:t>
            </a:r>
            <a:r>
              <a:rPr lang="fr-FR" sz="1200" b="1" u="sng" dirty="0" smtClean="0">
                <a:latin typeface="Times New Roman" pitchFamily="18" charset="0"/>
                <a:cs typeface="Times New Roman" pitchFamily="18" charset="0"/>
              </a:rPr>
              <a:t/>
            </a:r>
            <a:br>
              <a:rPr lang="fr-FR" sz="1200" b="1" u="sng" dirty="0" smtClean="0">
                <a:latin typeface="Times New Roman" pitchFamily="18" charset="0"/>
                <a:cs typeface="Times New Roman" pitchFamily="18" charset="0"/>
              </a:rPr>
            </a:br>
            <a:endParaRPr lang="fr-FR"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1367912"/>
              </p:ext>
            </p:extLst>
          </p:nvPr>
        </p:nvGraphicFramePr>
        <p:xfrm>
          <a:off x="457200" y="15240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4175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13176</TotalTime>
  <Words>1633</Words>
  <Application>Microsoft Office PowerPoint</Application>
  <PresentationFormat>On-screen Show (4:3)</PresentationFormat>
  <Paragraphs>224</Paragraphs>
  <Slides>25</Slides>
  <Notes>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Chapitre 3</vt:lpstr>
      <vt:lpstr>Objet du chapitre</vt:lpstr>
      <vt:lpstr>1.1 Préliminaires </vt:lpstr>
      <vt:lpstr>1.1 Préliminaires </vt:lpstr>
      <vt:lpstr>1.1 Préliminaires </vt:lpstr>
      <vt:lpstr>1.2 La demande </vt:lpstr>
      <vt:lpstr>1.2 La demande </vt:lpstr>
      <vt:lpstr>1.2 La demande  Tableau: Dispositions de D des acheteurs</vt:lpstr>
      <vt:lpstr>1.2 La demande  Représentation graphique de la courbe de demande </vt:lpstr>
      <vt:lpstr>1.2 La demande</vt:lpstr>
      <vt:lpstr>1.2 La demande</vt:lpstr>
      <vt:lpstr>1.2 La demande</vt:lpstr>
      <vt:lpstr>1.2 La demande</vt:lpstr>
      <vt:lpstr>1.2 La demande</vt:lpstr>
      <vt:lpstr>1.2 La demande</vt:lpstr>
      <vt:lpstr>1.2 La demande  Tableau: Impact d’une variation des déterminants de la demande</vt:lpstr>
      <vt:lpstr>1.3 L’offre </vt:lpstr>
      <vt:lpstr>1.3 L’offre </vt:lpstr>
      <vt:lpstr>1.3 L’offre   Tableau: Dispositions d’offre des vendeurs</vt:lpstr>
      <vt:lpstr>1.3 L’offre  Représentation graphique de la courbe d’offre </vt:lpstr>
      <vt:lpstr>1.3 L’offre </vt:lpstr>
      <vt:lpstr>1.3 L’offre </vt:lpstr>
      <vt:lpstr>1.3 L’offre </vt:lpstr>
      <vt:lpstr>1.3 L’offre </vt:lpstr>
      <vt:lpstr>1.3 L’offre   Tableau: Impact d’une variation des déterminants de l ’O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1</dc:title>
  <dc:creator>User</dc:creator>
  <cp:lastModifiedBy>User</cp:lastModifiedBy>
  <cp:revision>130</cp:revision>
  <dcterms:created xsi:type="dcterms:W3CDTF">2018-02-04T06:30:31Z</dcterms:created>
  <dcterms:modified xsi:type="dcterms:W3CDTF">2019-03-11T05:57:02Z</dcterms:modified>
</cp:coreProperties>
</file>