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70" d="100"/>
          <a:sy n="70" d="100"/>
        </p:scale>
        <p:origin x="-1386" y="-1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E52B9345-A9A1-4E1F-B9B8-94154EE235B3}" type="datetimeFigureOut">
              <a:rPr lang="fr-FR" smtClean="0"/>
              <a:t>29/11/2019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B96C8F2-CC18-4E5E-979E-0B48AF00FAA3}" type="slidenum">
              <a:rPr lang="fr-FR" smtClean="0"/>
              <a:t>‹#›</a:t>
            </a:fld>
            <a:endParaRPr lang="fr-FR"/>
          </a:p>
        </p:txBody>
      </p:sp>
    </p:spTree>
    <p:extLst>
      <p:ext uri="{BB962C8B-B14F-4D97-AF65-F5344CB8AC3E}">
        <p14:creationId xmlns:p14="http://schemas.microsoft.com/office/powerpoint/2010/main" val="4142589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E52B9345-A9A1-4E1F-B9B8-94154EE235B3}" type="datetimeFigureOut">
              <a:rPr lang="fr-FR" smtClean="0"/>
              <a:t>29/11/2019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B96C8F2-CC18-4E5E-979E-0B48AF00FAA3}" type="slidenum">
              <a:rPr lang="fr-FR" smtClean="0"/>
              <a:t>‹#›</a:t>
            </a:fld>
            <a:endParaRPr lang="fr-FR"/>
          </a:p>
        </p:txBody>
      </p:sp>
    </p:spTree>
    <p:extLst>
      <p:ext uri="{BB962C8B-B14F-4D97-AF65-F5344CB8AC3E}">
        <p14:creationId xmlns:p14="http://schemas.microsoft.com/office/powerpoint/2010/main" val="1648582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E52B9345-A9A1-4E1F-B9B8-94154EE235B3}" type="datetimeFigureOut">
              <a:rPr lang="fr-FR" smtClean="0"/>
              <a:t>29/11/2019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B96C8F2-CC18-4E5E-979E-0B48AF00FAA3}" type="slidenum">
              <a:rPr lang="fr-FR" smtClean="0"/>
              <a:t>‹#›</a:t>
            </a:fld>
            <a:endParaRPr lang="fr-FR"/>
          </a:p>
        </p:txBody>
      </p:sp>
    </p:spTree>
    <p:extLst>
      <p:ext uri="{BB962C8B-B14F-4D97-AF65-F5344CB8AC3E}">
        <p14:creationId xmlns:p14="http://schemas.microsoft.com/office/powerpoint/2010/main" val="2410418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E52B9345-A9A1-4E1F-B9B8-94154EE235B3}" type="datetimeFigureOut">
              <a:rPr lang="fr-FR" smtClean="0"/>
              <a:t>29/11/2019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B96C8F2-CC18-4E5E-979E-0B48AF00FAA3}" type="slidenum">
              <a:rPr lang="fr-FR" smtClean="0"/>
              <a:t>‹#›</a:t>
            </a:fld>
            <a:endParaRPr lang="fr-FR"/>
          </a:p>
        </p:txBody>
      </p:sp>
    </p:spTree>
    <p:extLst>
      <p:ext uri="{BB962C8B-B14F-4D97-AF65-F5344CB8AC3E}">
        <p14:creationId xmlns:p14="http://schemas.microsoft.com/office/powerpoint/2010/main" val="2730042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2B9345-A9A1-4E1F-B9B8-94154EE235B3}" type="datetimeFigureOut">
              <a:rPr lang="fr-FR" smtClean="0"/>
              <a:t>29/11/2019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B96C8F2-CC18-4E5E-979E-0B48AF00FAA3}" type="slidenum">
              <a:rPr lang="fr-FR" smtClean="0"/>
              <a:t>‹#›</a:t>
            </a:fld>
            <a:endParaRPr lang="fr-FR"/>
          </a:p>
        </p:txBody>
      </p:sp>
    </p:spTree>
    <p:extLst>
      <p:ext uri="{BB962C8B-B14F-4D97-AF65-F5344CB8AC3E}">
        <p14:creationId xmlns:p14="http://schemas.microsoft.com/office/powerpoint/2010/main" val="557901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E52B9345-A9A1-4E1F-B9B8-94154EE235B3}" type="datetimeFigureOut">
              <a:rPr lang="fr-FR" smtClean="0"/>
              <a:t>29/11/2019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B96C8F2-CC18-4E5E-979E-0B48AF00FAA3}" type="slidenum">
              <a:rPr lang="fr-FR" smtClean="0"/>
              <a:t>‹#›</a:t>
            </a:fld>
            <a:endParaRPr lang="fr-FR"/>
          </a:p>
        </p:txBody>
      </p:sp>
    </p:spTree>
    <p:extLst>
      <p:ext uri="{BB962C8B-B14F-4D97-AF65-F5344CB8AC3E}">
        <p14:creationId xmlns:p14="http://schemas.microsoft.com/office/powerpoint/2010/main" val="152263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E52B9345-A9A1-4E1F-B9B8-94154EE235B3}" type="datetimeFigureOut">
              <a:rPr lang="fr-FR" smtClean="0"/>
              <a:t>29/11/2019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B96C8F2-CC18-4E5E-979E-0B48AF00FAA3}" type="slidenum">
              <a:rPr lang="fr-FR" smtClean="0"/>
              <a:t>‹#›</a:t>
            </a:fld>
            <a:endParaRPr lang="fr-FR"/>
          </a:p>
        </p:txBody>
      </p:sp>
    </p:spTree>
    <p:extLst>
      <p:ext uri="{BB962C8B-B14F-4D97-AF65-F5344CB8AC3E}">
        <p14:creationId xmlns:p14="http://schemas.microsoft.com/office/powerpoint/2010/main" val="3256913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E52B9345-A9A1-4E1F-B9B8-94154EE235B3}" type="datetimeFigureOut">
              <a:rPr lang="fr-FR" smtClean="0"/>
              <a:t>29/11/2019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B96C8F2-CC18-4E5E-979E-0B48AF00FAA3}" type="slidenum">
              <a:rPr lang="fr-FR" smtClean="0"/>
              <a:t>‹#›</a:t>
            </a:fld>
            <a:endParaRPr lang="fr-FR"/>
          </a:p>
        </p:txBody>
      </p:sp>
    </p:spTree>
    <p:extLst>
      <p:ext uri="{BB962C8B-B14F-4D97-AF65-F5344CB8AC3E}">
        <p14:creationId xmlns:p14="http://schemas.microsoft.com/office/powerpoint/2010/main" val="800175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B9345-A9A1-4E1F-B9B8-94154EE235B3}" type="datetimeFigureOut">
              <a:rPr lang="fr-FR" smtClean="0"/>
              <a:t>29/11/2019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B96C8F2-CC18-4E5E-979E-0B48AF00FAA3}" type="slidenum">
              <a:rPr lang="fr-FR" smtClean="0"/>
              <a:t>‹#›</a:t>
            </a:fld>
            <a:endParaRPr lang="fr-FR"/>
          </a:p>
        </p:txBody>
      </p:sp>
    </p:spTree>
    <p:extLst>
      <p:ext uri="{BB962C8B-B14F-4D97-AF65-F5344CB8AC3E}">
        <p14:creationId xmlns:p14="http://schemas.microsoft.com/office/powerpoint/2010/main" val="1806726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2B9345-A9A1-4E1F-B9B8-94154EE235B3}" type="datetimeFigureOut">
              <a:rPr lang="fr-FR" smtClean="0"/>
              <a:t>29/11/2019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B96C8F2-CC18-4E5E-979E-0B48AF00FAA3}" type="slidenum">
              <a:rPr lang="fr-FR" smtClean="0"/>
              <a:t>‹#›</a:t>
            </a:fld>
            <a:endParaRPr lang="fr-FR"/>
          </a:p>
        </p:txBody>
      </p:sp>
    </p:spTree>
    <p:extLst>
      <p:ext uri="{BB962C8B-B14F-4D97-AF65-F5344CB8AC3E}">
        <p14:creationId xmlns:p14="http://schemas.microsoft.com/office/powerpoint/2010/main" val="3651011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2B9345-A9A1-4E1F-B9B8-94154EE235B3}" type="datetimeFigureOut">
              <a:rPr lang="fr-FR" smtClean="0"/>
              <a:t>29/11/2019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B96C8F2-CC18-4E5E-979E-0B48AF00FAA3}" type="slidenum">
              <a:rPr lang="fr-FR" smtClean="0"/>
              <a:t>‹#›</a:t>
            </a:fld>
            <a:endParaRPr lang="fr-FR"/>
          </a:p>
        </p:txBody>
      </p:sp>
    </p:spTree>
    <p:extLst>
      <p:ext uri="{BB962C8B-B14F-4D97-AF65-F5344CB8AC3E}">
        <p14:creationId xmlns:p14="http://schemas.microsoft.com/office/powerpoint/2010/main" val="2651978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2B9345-A9A1-4E1F-B9B8-94154EE235B3}" type="datetimeFigureOut">
              <a:rPr lang="fr-FR" smtClean="0"/>
              <a:t>29/11/2019</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6C8F2-CC18-4E5E-979E-0B48AF00FAA3}" type="slidenum">
              <a:rPr lang="fr-FR" smtClean="0"/>
              <a:t>‹#›</a:t>
            </a:fld>
            <a:endParaRPr lang="fr-FR"/>
          </a:p>
        </p:txBody>
      </p:sp>
    </p:spTree>
    <p:extLst>
      <p:ext uri="{BB962C8B-B14F-4D97-AF65-F5344CB8AC3E}">
        <p14:creationId xmlns:p14="http://schemas.microsoft.com/office/powerpoint/2010/main" val="3948833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smtClean="0"/>
              <a:t>Chapitre 7 ( Suite)</a:t>
            </a:r>
            <a:endParaRPr lang="fr-FR" dirty="0"/>
          </a:p>
        </p:txBody>
      </p:sp>
      <p:sp>
        <p:nvSpPr>
          <p:cNvPr id="3" name="Subtitl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117982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Les phases de la croissance</a:t>
            </a:r>
            <a:endParaRPr lang="fr-FR" dirty="0"/>
          </a:p>
        </p:txBody>
      </p:sp>
      <p:sp>
        <p:nvSpPr>
          <p:cNvPr id="3" name="Content Placeholder 2"/>
          <p:cNvSpPr>
            <a:spLocks noGrp="1"/>
          </p:cNvSpPr>
          <p:nvPr>
            <p:ph idx="1"/>
          </p:nvPr>
        </p:nvSpPr>
        <p:spPr/>
        <p:txBody>
          <a:bodyPr/>
          <a:lstStyle/>
          <a:p>
            <a:pPr marL="0" indent="0">
              <a:buNone/>
            </a:pPr>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152650"/>
            <a:ext cx="7772399" cy="371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0350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lstStyle/>
          <a:p>
            <a:r>
              <a:rPr lang="fr-FR" dirty="0" smtClean="0"/>
              <a:t>Les phases de la croissance</a:t>
            </a:r>
            <a:endParaRPr lang="fr-FR" dirty="0"/>
          </a:p>
        </p:txBody>
      </p:sp>
      <p:sp>
        <p:nvSpPr>
          <p:cNvPr id="3" name="Content Placeholder 2"/>
          <p:cNvSpPr>
            <a:spLocks noGrp="1"/>
          </p:cNvSpPr>
          <p:nvPr>
            <p:ph idx="1"/>
          </p:nvPr>
        </p:nvSpPr>
        <p:spPr>
          <a:xfrm>
            <a:off x="457200" y="838200"/>
            <a:ext cx="8229600" cy="6324600"/>
          </a:xfrm>
        </p:spPr>
        <p:txBody>
          <a:bodyPr>
            <a:normAutofit fontScale="70000" lnSpcReduction="20000"/>
          </a:bodyPr>
          <a:lstStyle/>
          <a:p>
            <a:pPr marL="0" indent="0">
              <a:buNone/>
            </a:pPr>
            <a:endParaRPr lang="fr-FR" b="1" dirty="0" smtClean="0"/>
          </a:p>
          <a:p>
            <a:pPr marL="0" indent="0">
              <a:buNone/>
            </a:pPr>
            <a:r>
              <a:rPr lang="fr-FR" b="1" dirty="0" smtClean="0"/>
              <a:t>b</a:t>
            </a:r>
            <a:r>
              <a:rPr lang="fr-FR" b="1" dirty="0"/>
              <a:t>. Les différents types de </a:t>
            </a:r>
            <a:r>
              <a:rPr lang="fr-FR" b="1" dirty="0" smtClean="0"/>
              <a:t>cycles</a:t>
            </a:r>
          </a:p>
          <a:p>
            <a:pPr marL="0" indent="0">
              <a:buNone/>
            </a:pPr>
            <a:endParaRPr lang="fr-FR" b="1" dirty="0"/>
          </a:p>
          <a:p>
            <a:pPr marL="0" indent="0">
              <a:buNone/>
            </a:pPr>
            <a:r>
              <a:rPr lang="fr-FR" dirty="0"/>
              <a:t>• </a:t>
            </a:r>
            <a:r>
              <a:rPr lang="fr-FR" b="1" dirty="0"/>
              <a:t>Le cycle Juglar</a:t>
            </a:r>
            <a:br>
              <a:rPr lang="fr-FR" b="1" dirty="0"/>
            </a:br>
            <a:r>
              <a:rPr lang="fr-FR" dirty="0"/>
              <a:t/>
            </a:r>
            <a:br>
              <a:rPr lang="fr-FR" dirty="0"/>
            </a:br>
            <a:r>
              <a:rPr lang="fr-FR" dirty="0"/>
              <a:t>Clément Juglar, économiste français, est le premier à avoir mis en évidence le caractère cyclique de l’activité économique. Il distingue des </a:t>
            </a:r>
            <a:r>
              <a:rPr lang="fr-FR" b="1" dirty="0"/>
              <a:t>cycles de 6 à 10 ans</a:t>
            </a:r>
            <a:r>
              <a:rPr lang="fr-FR" dirty="0"/>
              <a:t> qui se composent des quatre phases théoriques : </a:t>
            </a:r>
            <a:r>
              <a:rPr lang="fr-FR" b="1" dirty="0"/>
              <a:t>expansion, crise, récession, reprise</a:t>
            </a:r>
            <a:r>
              <a:rPr lang="fr-FR" dirty="0" smtClean="0"/>
              <a:t>.</a:t>
            </a:r>
          </a:p>
          <a:p>
            <a:pPr marL="0" indent="0">
              <a:buNone/>
            </a:pPr>
            <a:r>
              <a:rPr lang="fr-FR" dirty="0"/>
              <a:t/>
            </a:r>
            <a:br>
              <a:rPr lang="fr-FR" dirty="0"/>
            </a:br>
            <a:r>
              <a:rPr lang="fr-FR" dirty="0"/>
              <a:t/>
            </a:r>
            <a:br>
              <a:rPr lang="fr-FR" dirty="0"/>
            </a:br>
            <a:r>
              <a:rPr lang="fr-FR" dirty="0"/>
              <a:t>• </a:t>
            </a:r>
            <a:r>
              <a:rPr lang="fr-FR" b="1" dirty="0"/>
              <a:t>Les cycles Kondratiev</a:t>
            </a:r>
            <a:r>
              <a:rPr lang="fr-FR" dirty="0"/>
              <a:t> (ou cycles longs)</a:t>
            </a:r>
            <a:br>
              <a:rPr lang="fr-FR" dirty="0"/>
            </a:br>
            <a:r>
              <a:rPr lang="fr-FR" dirty="0"/>
              <a:t/>
            </a:r>
            <a:br>
              <a:rPr lang="fr-FR" dirty="0"/>
            </a:br>
            <a:r>
              <a:rPr lang="fr-FR" dirty="0"/>
              <a:t>En 1925, l’économiste soviétique Kondratiev a mis en évidence l’existence de </a:t>
            </a:r>
            <a:r>
              <a:rPr lang="fr-FR" b="1" dirty="0"/>
              <a:t>cycles longs</a:t>
            </a:r>
            <a:r>
              <a:rPr lang="fr-FR" dirty="0"/>
              <a:t> (environ </a:t>
            </a:r>
            <a:r>
              <a:rPr lang="fr-FR" b="1" dirty="0"/>
              <a:t>50 ans</a:t>
            </a:r>
            <a:r>
              <a:rPr lang="fr-FR" dirty="0"/>
              <a:t>) comportant une </a:t>
            </a:r>
            <a:r>
              <a:rPr lang="fr-FR" b="1" dirty="0"/>
              <a:t>phase de forte croissance de la production</a:t>
            </a:r>
            <a:r>
              <a:rPr lang="fr-FR" dirty="0"/>
              <a:t> (phase A), suivie d’une forte baisse (phase B). À l’intérieur des cycles Kondratiev, on peut observer les cycles Juglar</a:t>
            </a:r>
            <a:r>
              <a:rPr lang="fr-FR" dirty="0" smtClean="0"/>
              <a:t>.</a:t>
            </a:r>
            <a:br>
              <a:rPr lang="fr-FR" dirty="0" smtClean="0"/>
            </a:br>
            <a:endParaRPr lang="fr-FR" dirty="0"/>
          </a:p>
        </p:txBody>
      </p:sp>
    </p:spTree>
    <p:extLst>
      <p:ext uri="{BB962C8B-B14F-4D97-AF65-F5344CB8AC3E}">
        <p14:creationId xmlns:p14="http://schemas.microsoft.com/office/powerpoint/2010/main" val="2918318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785"/>
            <a:ext cx="8229600" cy="1143000"/>
          </a:xfrm>
        </p:spPr>
        <p:txBody>
          <a:bodyPr/>
          <a:lstStyle/>
          <a:p>
            <a:r>
              <a:rPr lang="fr-FR" dirty="0" smtClean="0"/>
              <a:t>Les phases de la croissance</a:t>
            </a:r>
            <a:endParaRPr lang="fr-FR" dirty="0"/>
          </a:p>
        </p:txBody>
      </p:sp>
      <p:sp>
        <p:nvSpPr>
          <p:cNvPr id="3" name="Content Placeholder 2"/>
          <p:cNvSpPr>
            <a:spLocks noGrp="1"/>
          </p:cNvSpPr>
          <p:nvPr>
            <p:ph idx="1"/>
          </p:nvPr>
        </p:nvSpPr>
        <p:spPr>
          <a:xfrm>
            <a:off x="457200" y="1219200"/>
            <a:ext cx="8229600" cy="5791200"/>
          </a:xfrm>
        </p:spPr>
        <p:txBody>
          <a:bodyPr>
            <a:normAutofit fontScale="85000" lnSpcReduction="10000"/>
          </a:bodyPr>
          <a:lstStyle/>
          <a:p>
            <a:pPr marL="0" indent="0">
              <a:buNone/>
            </a:pPr>
            <a:r>
              <a:rPr lang="fr-FR" b="1" dirty="0"/>
              <a:t>2</a:t>
            </a:r>
            <a:r>
              <a:rPr lang="fr-FR" b="1" u="sng" dirty="0"/>
              <a:t>. Les explications de ces cycles </a:t>
            </a:r>
            <a:r>
              <a:rPr lang="fr-FR" b="1" u="sng" dirty="0" smtClean="0"/>
              <a:t>économiques</a:t>
            </a:r>
          </a:p>
          <a:p>
            <a:pPr marL="0" indent="0">
              <a:buNone/>
            </a:pPr>
            <a:endParaRPr lang="fr-FR" b="1" dirty="0"/>
          </a:p>
          <a:p>
            <a:pPr marL="514350" indent="-514350">
              <a:buAutoNum type="alphaLcPeriod"/>
            </a:pPr>
            <a:r>
              <a:rPr lang="fr-FR" b="1" dirty="0" smtClean="0"/>
              <a:t>Explication </a:t>
            </a:r>
            <a:r>
              <a:rPr lang="fr-FR" b="1" dirty="0"/>
              <a:t>des cycles </a:t>
            </a:r>
            <a:r>
              <a:rPr lang="fr-FR" b="1" dirty="0" smtClean="0"/>
              <a:t>Juglar</a:t>
            </a:r>
          </a:p>
          <a:p>
            <a:pPr marL="0" indent="0">
              <a:buNone/>
            </a:pPr>
            <a:endParaRPr lang="fr-FR" dirty="0"/>
          </a:p>
          <a:p>
            <a:pPr marL="0" indent="0">
              <a:buNone/>
            </a:pPr>
            <a:r>
              <a:rPr lang="fr-FR" dirty="0"/>
              <a:t>Les économistes expliquent la présence de cycles par les </a:t>
            </a:r>
            <a:r>
              <a:rPr lang="fr-FR" b="1" dirty="0"/>
              <a:t>imperfections du marché</a:t>
            </a:r>
            <a:r>
              <a:rPr lang="fr-FR" dirty="0"/>
              <a:t>. En effet, ce sont les </a:t>
            </a:r>
            <a:r>
              <a:rPr lang="fr-FR" b="1" dirty="0"/>
              <a:t>fluctuations de l’offre et de la demande qui entraînent des déséquilibres</a:t>
            </a:r>
            <a:r>
              <a:rPr lang="fr-FR" dirty="0"/>
              <a:t> à l’origine des phases d’expansion et de récession de l’activité économique.</a:t>
            </a:r>
            <a:br>
              <a:rPr lang="fr-FR" dirty="0"/>
            </a:br>
            <a:r>
              <a:rPr lang="fr-FR" dirty="0"/>
              <a:t/>
            </a:r>
            <a:br>
              <a:rPr lang="fr-FR" dirty="0"/>
            </a:br>
            <a:r>
              <a:rPr lang="fr-FR" b="1" dirty="0"/>
              <a:t>Exemple</a:t>
            </a:r>
            <a:r>
              <a:rPr lang="fr-FR" dirty="0"/>
              <a:t> : une hausse de la demande entraîne une hausse de l’offre, qui engendre une augmentation de l’activité économique : il s’agit d’une phase d’expansion.</a:t>
            </a:r>
          </a:p>
          <a:p>
            <a:endParaRPr lang="fr-FR" dirty="0"/>
          </a:p>
        </p:txBody>
      </p:sp>
    </p:spTree>
    <p:extLst>
      <p:ext uri="{BB962C8B-B14F-4D97-AF65-F5344CB8AC3E}">
        <p14:creationId xmlns:p14="http://schemas.microsoft.com/office/powerpoint/2010/main" val="756134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Les phases de la croissance</a:t>
            </a:r>
            <a:endParaRPr lang="fr-FR" dirty="0"/>
          </a:p>
        </p:txBody>
      </p:sp>
      <p:sp>
        <p:nvSpPr>
          <p:cNvPr id="3" name="Content Placeholder 2"/>
          <p:cNvSpPr>
            <a:spLocks noGrp="1"/>
          </p:cNvSpPr>
          <p:nvPr>
            <p:ph idx="1"/>
          </p:nvPr>
        </p:nvSpPr>
        <p:spPr>
          <a:xfrm>
            <a:off x="457200" y="1600200"/>
            <a:ext cx="8229600" cy="5029200"/>
          </a:xfrm>
        </p:spPr>
        <p:txBody>
          <a:bodyPr>
            <a:normAutofit fontScale="92500"/>
          </a:bodyPr>
          <a:lstStyle/>
          <a:p>
            <a:pPr marL="0" indent="0">
              <a:buNone/>
            </a:pPr>
            <a:r>
              <a:rPr lang="fr-FR" b="1" dirty="0"/>
              <a:t>b. Explication des cycles </a:t>
            </a:r>
            <a:r>
              <a:rPr lang="fr-FR" b="1" dirty="0" smtClean="0"/>
              <a:t>Kondratiev</a:t>
            </a:r>
          </a:p>
          <a:p>
            <a:pPr marL="0" indent="0">
              <a:buNone/>
            </a:pPr>
            <a:endParaRPr lang="fr-FR" b="1" dirty="0" smtClean="0"/>
          </a:p>
          <a:p>
            <a:pPr marL="0" indent="0" algn="just">
              <a:buNone/>
            </a:pPr>
            <a:r>
              <a:rPr lang="fr-FR" dirty="0" smtClean="0"/>
              <a:t>La phase </a:t>
            </a:r>
            <a:r>
              <a:rPr lang="fr-FR" dirty="0"/>
              <a:t>d’expansion d’un cycle Kondratiev correspond à l’apparition de nouvelles technologies </a:t>
            </a:r>
            <a:r>
              <a:rPr lang="fr-FR" dirty="0" smtClean="0"/>
              <a:t> </a:t>
            </a:r>
            <a:r>
              <a:rPr lang="fr-FR" dirty="0"/>
              <a:t>qui permettent d’offrir de nouveaux produits aux </a:t>
            </a:r>
            <a:r>
              <a:rPr lang="fr-FR" dirty="0" smtClean="0"/>
              <a:t>consommateurs.</a:t>
            </a:r>
          </a:p>
          <a:p>
            <a:pPr marL="0" indent="0" algn="just">
              <a:buNone/>
            </a:pPr>
            <a:endParaRPr lang="fr-FR" dirty="0" smtClean="0"/>
          </a:p>
          <a:p>
            <a:pPr marL="0" indent="0" algn="just">
              <a:buNone/>
            </a:pPr>
            <a:r>
              <a:rPr lang="fr-FR" dirty="0" smtClean="0"/>
              <a:t>Puis</a:t>
            </a:r>
            <a:r>
              <a:rPr lang="fr-FR" dirty="0"/>
              <a:t>, l’économie s’essouffle quand les marchés de ces nouveaux produits sont </a:t>
            </a:r>
            <a:r>
              <a:rPr lang="fr-FR" dirty="0" smtClean="0"/>
              <a:t>saturés, ce </a:t>
            </a:r>
            <a:r>
              <a:rPr lang="fr-FR" dirty="0"/>
              <a:t>qui correspond à une phase de récession.</a:t>
            </a:r>
          </a:p>
          <a:p>
            <a:endParaRPr lang="fr-FR" dirty="0"/>
          </a:p>
        </p:txBody>
      </p:sp>
    </p:spTree>
    <p:extLst>
      <p:ext uri="{BB962C8B-B14F-4D97-AF65-F5344CB8AC3E}">
        <p14:creationId xmlns:p14="http://schemas.microsoft.com/office/powerpoint/2010/main" val="2320121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Les phases de la croissance</a:t>
            </a:r>
            <a:endParaRPr lang="fr-FR" dirty="0"/>
          </a:p>
        </p:txBody>
      </p:sp>
      <p:sp>
        <p:nvSpPr>
          <p:cNvPr id="3" name="Content Placeholder 2"/>
          <p:cNvSpPr>
            <a:spLocks noGrp="1"/>
          </p:cNvSpPr>
          <p:nvPr>
            <p:ph idx="1"/>
          </p:nvPr>
        </p:nvSpPr>
        <p:spPr/>
        <p:txBody>
          <a:bodyPr/>
          <a:lstStyle/>
          <a:p>
            <a:endParaRPr lang="fr-F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013046"/>
            <a:ext cx="7543800" cy="3854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84621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Calcul du PIB</a:t>
            </a:r>
            <a:endParaRPr lang="fr-FR" dirty="0"/>
          </a:p>
        </p:txBody>
      </p:sp>
      <p:sp>
        <p:nvSpPr>
          <p:cNvPr id="3" name="Content Placeholder 2"/>
          <p:cNvSpPr>
            <a:spLocks noGrp="1"/>
          </p:cNvSpPr>
          <p:nvPr>
            <p:ph idx="1"/>
          </p:nvPr>
        </p:nvSpPr>
        <p:spPr>
          <a:xfrm>
            <a:off x="457200" y="1600200"/>
            <a:ext cx="8229600" cy="5105400"/>
          </a:xfrm>
        </p:spPr>
        <p:txBody>
          <a:bodyPr>
            <a:normAutofit/>
          </a:bodyPr>
          <a:lstStyle/>
          <a:p>
            <a:r>
              <a:rPr lang="fr-FR" b="1" u="sng" dirty="0" smtClean="0"/>
              <a:t>Approche par la Valeur ajoutée (VA)  </a:t>
            </a:r>
          </a:p>
          <a:p>
            <a:pPr marL="0" indent="0">
              <a:buNone/>
            </a:pPr>
            <a:endParaRPr lang="fr-FR" dirty="0" smtClean="0"/>
          </a:p>
          <a:p>
            <a:pPr marL="0" indent="0">
              <a:buNone/>
            </a:pPr>
            <a:r>
              <a:rPr lang="fr-FR" dirty="0" smtClean="0"/>
              <a:t>Selon l’approche par la VA, le PIB= somme des VA des différents secteurs d’ activités. </a:t>
            </a:r>
            <a:endParaRPr lang="fr-FR" dirty="0" smtClean="0"/>
          </a:p>
          <a:p>
            <a:pPr marL="0" indent="0">
              <a:buNone/>
            </a:pPr>
            <a:endParaRPr lang="fr-FR" dirty="0" smtClean="0"/>
          </a:p>
          <a:p>
            <a:pPr marL="0" indent="0">
              <a:buNone/>
            </a:pPr>
            <a:r>
              <a:rPr lang="fr-FR" dirty="0" smtClean="0"/>
              <a:t>      </a:t>
            </a:r>
          </a:p>
        </p:txBody>
      </p:sp>
    </p:spTree>
    <p:extLst>
      <p:ext uri="{BB962C8B-B14F-4D97-AF65-F5344CB8AC3E}">
        <p14:creationId xmlns:p14="http://schemas.microsoft.com/office/powerpoint/2010/main" val="4133520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Calcul du PIB </a:t>
            </a:r>
            <a:endParaRPr lang="fr-FR" dirty="0"/>
          </a:p>
        </p:txBody>
      </p:sp>
      <p:sp>
        <p:nvSpPr>
          <p:cNvPr id="4" name="Content Placeholder 2"/>
          <p:cNvSpPr>
            <a:spLocks noGrp="1"/>
          </p:cNvSpPr>
          <p:nvPr>
            <p:ph idx="1"/>
          </p:nvPr>
        </p:nvSpPr>
        <p:spPr/>
        <p:txBody>
          <a:bodyPr>
            <a:normAutofit/>
          </a:bodyPr>
          <a:lstStyle/>
          <a:p>
            <a:pPr marL="0" indent="0">
              <a:buNone/>
            </a:pPr>
            <a:endParaRPr lang="fr-FR" sz="2400" dirty="0"/>
          </a:p>
          <a:p>
            <a:pPr marL="0" indent="0">
              <a:buNone/>
            </a:pPr>
            <a:endParaRPr lang="fr-FR" sz="2400" dirty="0" smtClean="0"/>
          </a:p>
          <a:p>
            <a:pPr marL="0" indent="0">
              <a:buNone/>
            </a:pPr>
            <a:endParaRPr lang="fr-FR" sz="2400" dirty="0" smtClean="0"/>
          </a:p>
          <a:p>
            <a:pPr marL="0" indent="0">
              <a:buNone/>
            </a:pPr>
            <a:endParaRPr lang="fr-FR" sz="2400"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1" y="3962400"/>
            <a:ext cx="8235950" cy="227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mc:Choice xmlns:a14="http://schemas.microsoft.com/office/drawing/2010/main" Requires="a14">
          <p:sp>
            <p:nvSpPr>
              <p:cNvPr id="6" name="Rectangle 5"/>
              <p:cNvSpPr/>
              <p:nvPr/>
            </p:nvSpPr>
            <p:spPr>
              <a:xfrm>
                <a:off x="533399" y="1179152"/>
                <a:ext cx="8156575" cy="1963936"/>
              </a:xfrm>
              <a:prstGeom prst="rect">
                <a:avLst/>
              </a:prstGeom>
            </p:spPr>
            <p:txBody>
              <a:bodyPr wrap="square">
                <a:spAutoFit/>
              </a:bodyPr>
              <a:lstStyle/>
              <a:p>
                <a:r>
                  <a:rPr lang="fr-FR" sz="2000" u="sng" dirty="0" smtClean="0"/>
                  <a:t>Représentation par tableau</a:t>
                </a:r>
              </a:p>
              <a:p>
                <a:endParaRPr lang="fr-FR" sz="2000" dirty="0"/>
              </a:p>
              <a:p>
                <a:r>
                  <a:rPr lang="fr-FR" sz="2000" i="1" u="sng" dirty="0" smtClean="0"/>
                  <a:t>Exemple</a:t>
                </a:r>
                <a:r>
                  <a:rPr lang="fr-FR" sz="2000" u="sng" dirty="0" smtClean="0"/>
                  <a:t>: </a:t>
                </a:r>
                <a:r>
                  <a:rPr lang="fr-FR" sz="2000" dirty="0" smtClean="0"/>
                  <a:t>soit une économie qui se résume à un secteur agro-alimentaire</a:t>
                </a:r>
              </a:p>
              <a:p>
                <a:endParaRPr lang="fr-FR" sz="2000" dirty="0" smtClean="0"/>
              </a:p>
              <a:p>
                <a:r>
                  <a:rPr lang="fr-FR" sz="2000" dirty="0" smtClean="0"/>
                  <a:t>Le PIB s’obtient en faisant la somme des VA de chaque secteur:</a:t>
                </a:r>
              </a:p>
              <a:p>
                <a:r>
                  <a:rPr lang="fr-FR" sz="2000" dirty="0"/>
                  <a:t> </a:t>
                </a:r>
                <a:r>
                  <a:rPr lang="fr-FR" sz="2000" dirty="0" smtClean="0"/>
                  <a:t>        PIB= </a:t>
                </a:r>
                <a14:m>
                  <m:oMath xmlns:m="http://schemas.openxmlformats.org/officeDocument/2006/math">
                    <m:sSub>
                      <m:sSubPr>
                        <m:ctrlPr>
                          <a:rPr lang="fr-FR" sz="2000" i="1" smtClean="0">
                            <a:latin typeface="Cambria Math"/>
                          </a:rPr>
                        </m:ctrlPr>
                      </m:sSubPr>
                      <m:e>
                        <m:r>
                          <a:rPr lang="en-US" sz="2000" b="0" i="1" smtClean="0">
                            <a:latin typeface="Cambria Math"/>
                          </a:rPr>
                          <m:t>𝑉𝐴</m:t>
                        </m:r>
                      </m:e>
                      <m:sub>
                        <m:r>
                          <a:rPr lang="en-US" sz="2000" b="0" i="1" smtClean="0">
                            <a:latin typeface="Cambria Math"/>
                          </a:rPr>
                          <m:t>𝑎𝑔𝑟</m:t>
                        </m:r>
                      </m:sub>
                    </m:sSub>
                    <m:r>
                      <a:rPr lang="en-US" sz="2000" b="0" i="0" smtClean="0">
                        <a:latin typeface="Cambria Math"/>
                      </a:rPr>
                      <m:t>+</m:t>
                    </m:r>
                    <m:sSub>
                      <m:sSubPr>
                        <m:ctrlPr>
                          <a:rPr lang="en-US" sz="2000" b="0" i="1" smtClean="0">
                            <a:latin typeface="Cambria Math"/>
                          </a:rPr>
                        </m:ctrlPr>
                      </m:sSubPr>
                      <m:e>
                        <m:r>
                          <a:rPr lang="en-US" sz="2000" b="0" i="1" smtClean="0">
                            <a:latin typeface="Cambria Math"/>
                          </a:rPr>
                          <m:t>𝑉𝐴</m:t>
                        </m:r>
                      </m:e>
                      <m:sub>
                        <m:r>
                          <a:rPr lang="en-US" sz="2000" b="0" i="1" smtClean="0">
                            <a:latin typeface="Cambria Math"/>
                          </a:rPr>
                          <m:t>𝑚𝑜𝑢𝑙</m:t>
                        </m:r>
                      </m:sub>
                    </m:sSub>
                    <m:r>
                      <a:rPr lang="en-US" sz="2000" b="0" i="0" smtClean="0">
                        <a:latin typeface="Cambria Math"/>
                      </a:rPr>
                      <m:t>+</m:t>
                    </m:r>
                    <m:sSub>
                      <m:sSubPr>
                        <m:ctrlPr>
                          <a:rPr lang="en-US" sz="2000" b="0" i="1" smtClean="0">
                            <a:latin typeface="Cambria Math"/>
                          </a:rPr>
                        </m:ctrlPr>
                      </m:sSubPr>
                      <m:e>
                        <m:r>
                          <a:rPr lang="en-US" sz="2000" b="0" i="1" smtClean="0">
                            <a:latin typeface="Cambria Math"/>
                          </a:rPr>
                          <m:t>𝑉𝐴</m:t>
                        </m:r>
                      </m:e>
                      <m:sub>
                        <m:r>
                          <a:rPr lang="en-US" sz="2000" b="0" i="1" smtClean="0">
                            <a:latin typeface="Cambria Math"/>
                          </a:rPr>
                          <m:t>𝑏𝑜𝑢𝑙</m:t>
                        </m:r>
                      </m:sub>
                    </m:sSub>
                    <m:r>
                      <a:rPr lang="en-US" sz="2000" b="0" i="0" smtClean="0">
                        <a:latin typeface="Cambria Math"/>
                      </a:rPr>
                      <m:t>+</m:t>
                    </m:r>
                    <m:sSub>
                      <m:sSubPr>
                        <m:ctrlPr>
                          <a:rPr lang="en-US" sz="2000" b="0" i="1" smtClean="0">
                            <a:latin typeface="Cambria Math"/>
                          </a:rPr>
                        </m:ctrlPr>
                      </m:sSubPr>
                      <m:e>
                        <m:r>
                          <a:rPr lang="en-US" sz="2000" b="0" i="1" smtClean="0">
                            <a:latin typeface="Cambria Math"/>
                          </a:rPr>
                          <m:t>𝑉𝐴</m:t>
                        </m:r>
                      </m:e>
                      <m:sub>
                        <m:r>
                          <a:rPr lang="en-US" sz="2000" b="0" i="1" smtClean="0">
                            <a:latin typeface="Cambria Math"/>
                          </a:rPr>
                          <m:t>𝑑</m:t>
                        </m:r>
                        <m:r>
                          <a:rPr lang="en-US" sz="2000" b="0" i="1" smtClean="0">
                            <a:latin typeface="Cambria Math"/>
                          </a:rPr>
                          <m:t>é</m:t>
                        </m:r>
                        <m:r>
                          <a:rPr lang="en-US" sz="2000" b="0" i="1" smtClean="0">
                            <a:latin typeface="Cambria Math"/>
                          </a:rPr>
                          <m:t>𝑡</m:t>
                        </m:r>
                      </m:sub>
                    </m:sSub>
                    <m:r>
                      <a:rPr lang="en-US" sz="2000" b="0" i="0" smtClean="0">
                        <a:latin typeface="Cambria Math"/>
                      </a:rPr>
                      <m:t>=10</m:t>
                    </m:r>
                  </m:oMath>
                </a14:m>
                <a:endParaRPr lang="fr-FR" sz="2000" u="sng" dirty="0"/>
              </a:p>
            </p:txBody>
          </p:sp>
        </mc:Choice>
        <mc:Fallback>
          <p:sp>
            <p:nvSpPr>
              <p:cNvPr id="6" name="Rectangle 5"/>
              <p:cNvSpPr>
                <a:spLocks noRot="1" noChangeAspect="1" noMove="1" noResize="1" noEditPoints="1" noAdjustHandles="1" noChangeArrowheads="1" noChangeShapeType="1" noTextEdit="1"/>
              </p:cNvSpPr>
              <p:nvPr/>
            </p:nvSpPr>
            <p:spPr>
              <a:xfrm>
                <a:off x="533399" y="1179152"/>
                <a:ext cx="8156575" cy="1963936"/>
              </a:xfrm>
              <a:prstGeom prst="rect">
                <a:avLst/>
              </a:prstGeom>
              <a:blipFill rotWithShape="1">
                <a:blip r:embed="rId3"/>
                <a:stretch>
                  <a:fillRect l="-747" t="-1548" b="-3406"/>
                </a:stretch>
              </a:blipFill>
            </p:spPr>
            <p:txBody>
              <a:bodyPr/>
              <a:lstStyle/>
              <a:p>
                <a:r>
                  <a:rPr lang="fr-FR">
                    <a:noFill/>
                  </a:rPr>
                  <a:t> </a:t>
                </a:r>
              </a:p>
            </p:txBody>
          </p:sp>
        </mc:Fallback>
      </mc:AlternateContent>
    </p:spTree>
    <p:extLst>
      <p:ext uri="{BB962C8B-B14F-4D97-AF65-F5344CB8AC3E}">
        <p14:creationId xmlns:p14="http://schemas.microsoft.com/office/powerpoint/2010/main" val="34741660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fr-FR" dirty="0" smtClean="0"/>
              <a:t>Calcul du PIB</a:t>
            </a:r>
            <a:endParaRPr lang="fr-FR" dirty="0"/>
          </a:p>
        </p:txBody>
      </p:sp>
      <p:sp>
        <p:nvSpPr>
          <p:cNvPr id="3" name="Content Placeholder 2"/>
          <p:cNvSpPr>
            <a:spLocks noGrp="1"/>
          </p:cNvSpPr>
          <p:nvPr>
            <p:ph idx="1"/>
          </p:nvPr>
        </p:nvSpPr>
        <p:spPr>
          <a:xfrm>
            <a:off x="457200" y="914400"/>
            <a:ext cx="8229600" cy="5943600"/>
          </a:xfrm>
        </p:spPr>
        <p:txBody>
          <a:bodyPr>
            <a:normAutofit fontScale="70000" lnSpcReduction="20000"/>
          </a:bodyPr>
          <a:lstStyle/>
          <a:p>
            <a:r>
              <a:rPr lang="fr-FR" sz="5100" b="1" u="sng" dirty="0" smtClean="0"/>
              <a:t>Approche par les emplois</a:t>
            </a:r>
          </a:p>
          <a:p>
            <a:pPr marL="0" indent="0">
              <a:buNone/>
            </a:pPr>
            <a:endParaRPr lang="fr-FR" b="1" u="sng" dirty="0" smtClean="0"/>
          </a:p>
          <a:p>
            <a:pPr marL="0" indent="0" algn="just">
              <a:buNone/>
            </a:pPr>
            <a:r>
              <a:rPr lang="fr-FR" dirty="0" smtClean="0"/>
              <a:t>On distingue </a:t>
            </a:r>
            <a:r>
              <a:rPr lang="fr-FR" b="1" dirty="0" smtClean="0"/>
              <a:t>2 cas</a:t>
            </a:r>
            <a:r>
              <a:rPr lang="fr-FR" dirty="0" smtClean="0"/>
              <a:t>, selon que l’ économie est fermée ou ouverte.</a:t>
            </a:r>
          </a:p>
          <a:p>
            <a:pPr marL="0" indent="0" algn="just">
              <a:buNone/>
            </a:pPr>
            <a:r>
              <a:rPr lang="fr-FR" b="1" u="sng" dirty="0" smtClean="0"/>
              <a:t>1</a:t>
            </a:r>
            <a:r>
              <a:rPr lang="fr-FR" b="1" u="sng" baseline="30000" dirty="0" smtClean="0"/>
              <a:t>er</a:t>
            </a:r>
            <a:r>
              <a:rPr lang="fr-FR" b="1" u="sng" dirty="0" smtClean="0"/>
              <a:t> cas</a:t>
            </a:r>
            <a:r>
              <a:rPr lang="fr-FR" b="1" dirty="0" smtClean="0"/>
              <a:t>: </a:t>
            </a:r>
            <a:r>
              <a:rPr lang="fr-FR" dirty="0" smtClean="0"/>
              <a:t>économie fermée (=sans échange avec le RM):</a:t>
            </a:r>
          </a:p>
          <a:p>
            <a:pPr algn="just"/>
            <a:r>
              <a:rPr lang="fr-FR" dirty="0" smtClean="0"/>
              <a:t>Tableau ressources/emplois du territoire: en ressource, on retrouve la production a usage final (par définition le PIB) et en emplois, on retrouve </a:t>
            </a:r>
            <a:r>
              <a:rPr lang="fr-FR" dirty="0" smtClean="0">
                <a:latin typeface="Arial"/>
                <a:cs typeface="Arial"/>
              </a:rPr>
              <a:t>à</a:t>
            </a:r>
            <a:r>
              <a:rPr lang="fr-FR" dirty="0" smtClean="0"/>
              <a:t> quels usages le PIB a été employé </a:t>
            </a:r>
          </a:p>
          <a:p>
            <a:pPr marL="0" indent="0">
              <a:buNone/>
            </a:pPr>
            <a:endParaRPr lang="fr-FR" dirty="0" smtClean="0"/>
          </a:p>
          <a:p>
            <a:endParaRPr lang="fr-FR" dirty="0" smtClean="0"/>
          </a:p>
          <a:p>
            <a:endParaRPr lang="fr-FR" dirty="0" smtClean="0"/>
          </a:p>
          <a:p>
            <a:endParaRPr lang="fr-FR" dirty="0"/>
          </a:p>
          <a:p>
            <a:pPr marL="0" indent="0">
              <a:buNone/>
            </a:pPr>
            <a:endParaRPr lang="fr-FR" dirty="0" smtClean="0"/>
          </a:p>
          <a:p>
            <a:pPr algn="just"/>
            <a:endParaRPr lang="fr-FR" dirty="0" smtClean="0"/>
          </a:p>
          <a:p>
            <a:pPr algn="just"/>
            <a:r>
              <a:rPr lang="fr-FR" dirty="0" smtClean="0"/>
              <a:t>L’ égalité entre ressources et emplois conduit à l’ identité fondamentale:</a:t>
            </a:r>
          </a:p>
          <a:p>
            <a:pPr marL="0" indent="0" algn="just">
              <a:buNone/>
            </a:pPr>
            <a:r>
              <a:rPr lang="fr-FR" dirty="0" smtClean="0"/>
              <a:t>            PIB= C + I + G </a:t>
            </a:r>
          </a:p>
          <a:p>
            <a:pPr marL="0" indent="0">
              <a:buNone/>
            </a:pPr>
            <a:r>
              <a:rPr lang="fr-FR" b="1" u="sng" dirty="0" smtClean="0"/>
              <a:t> </a:t>
            </a:r>
            <a:endParaRPr lang="fr-FR" b="1" u="sng"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733800"/>
            <a:ext cx="7242175" cy="16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77941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fr-FR" dirty="0" smtClean="0"/>
              <a:t>Calcul du PIB </a:t>
            </a:r>
            <a:endParaRPr lang="fr-FR" dirty="0"/>
          </a:p>
        </p:txBody>
      </p:sp>
      <p:sp>
        <p:nvSpPr>
          <p:cNvPr id="3" name="Content Placeholder 2"/>
          <p:cNvSpPr>
            <a:spLocks noGrp="1"/>
          </p:cNvSpPr>
          <p:nvPr>
            <p:ph idx="1"/>
          </p:nvPr>
        </p:nvSpPr>
        <p:spPr>
          <a:xfrm>
            <a:off x="457200" y="838200"/>
            <a:ext cx="8229600" cy="6248400"/>
          </a:xfrm>
        </p:spPr>
        <p:txBody>
          <a:bodyPr>
            <a:normAutofit fontScale="62500" lnSpcReduction="20000"/>
          </a:bodyPr>
          <a:lstStyle/>
          <a:p>
            <a:pPr marL="0" indent="0" algn="just">
              <a:buNone/>
            </a:pPr>
            <a:r>
              <a:rPr lang="fr-FR" b="1" u="sng" dirty="0" smtClean="0"/>
              <a:t>2ème cas</a:t>
            </a:r>
            <a:r>
              <a:rPr lang="fr-FR" b="1" dirty="0" smtClean="0"/>
              <a:t>: </a:t>
            </a:r>
            <a:r>
              <a:rPr lang="fr-FR" dirty="0" smtClean="0"/>
              <a:t>économie ouverte (= avec échange avec le RM): on a donc des importations (M) en provenance du RM et des exportations (X) à destination du RM </a:t>
            </a:r>
          </a:p>
          <a:p>
            <a:pPr algn="just"/>
            <a:r>
              <a:rPr lang="fr-FR" dirty="0" smtClean="0"/>
              <a:t>Tableau ressources/emplois du territoire: en ressources, on retrouve la production à usage final du pays (par définition le PIB) et les importations, et en emplois, on retrouve à quels usages les ressources ont été employées.</a:t>
            </a:r>
          </a:p>
          <a:p>
            <a:endParaRPr lang="fr-FR" dirty="0" smtClean="0"/>
          </a:p>
          <a:p>
            <a:endParaRPr lang="fr-FR" dirty="0" smtClean="0"/>
          </a:p>
          <a:p>
            <a:endParaRPr lang="fr-FR" dirty="0" smtClean="0"/>
          </a:p>
          <a:p>
            <a:endParaRPr lang="fr-FR" dirty="0" smtClean="0"/>
          </a:p>
          <a:p>
            <a:endParaRPr lang="fr-FR" dirty="0" smtClean="0"/>
          </a:p>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a:p>
            <a:r>
              <a:rPr lang="fr-FR" dirty="0" smtClean="0"/>
              <a:t>L’ égalité entre ressources et emplois conduit à l’ identité fondamentale: </a:t>
            </a:r>
          </a:p>
          <a:p>
            <a:pPr marL="0" indent="0">
              <a:buNone/>
            </a:pPr>
            <a:r>
              <a:rPr lang="fr-FR" dirty="0" smtClean="0"/>
              <a:t>         PIB + M = C + I + G + X </a:t>
            </a:r>
          </a:p>
          <a:p>
            <a:pPr marL="0" indent="0">
              <a:buNone/>
            </a:pPr>
            <a:r>
              <a:rPr lang="fr-FR" dirty="0" smtClean="0"/>
              <a:t>     ce qui peut réécrire : PIB= C + I + G + X - M</a:t>
            </a:r>
          </a:p>
          <a:p>
            <a:endParaRPr lang="fr-F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8340" y="3352800"/>
            <a:ext cx="6553200"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5548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La mesure de la richesse </a:t>
            </a:r>
            <a:endParaRPr lang="fr-FR" dirty="0"/>
          </a:p>
        </p:txBody>
      </p:sp>
      <p:sp>
        <p:nvSpPr>
          <p:cNvPr id="3" name="Content Placeholder 2"/>
          <p:cNvSpPr>
            <a:spLocks noGrp="1"/>
          </p:cNvSpPr>
          <p:nvPr>
            <p:ph idx="1"/>
          </p:nvPr>
        </p:nvSpPr>
        <p:spPr/>
        <p:txBody>
          <a:bodyPr>
            <a:normAutofit/>
          </a:bodyPr>
          <a:lstStyle/>
          <a:p>
            <a:r>
              <a:rPr lang="fr-FR" b="1" dirty="0" smtClean="0"/>
              <a:t>Au niveau d’une entreprise</a:t>
            </a:r>
            <a:r>
              <a:rPr lang="fr-FR" dirty="0" smtClean="0"/>
              <a:t>, la création de richesse est mesurée par sa valeur ajoutée.</a:t>
            </a:r>
            <a:endParaRPr lang="fr-FR" dirty="0"/>
          </a:p>
          <a:p>
            <a:pPr marL="0" indent="0">
              <a:buNone/>
            </a:pPr>
            <a:r>
              <a:rPr lang="fr-FR" dirty="0" smtClean="0"/>
              <a:t>            VA= Chiffre d’affaire – Consommations    </a:t>
            </a:r>
          </a:p>
          <a:p>
            <a:pPr marL="0" indent="0">
              <a:buNone/>
            </a:pPr>
            <a:r>
              <a:rPr lang="fr-FR" dirty="0"/>
              <a:t> </a:t>
            </a:r>
            <a:r>
              <a:rPr lang="fr-FR" dirty="0" smtClean="0"/>
              <a:t>                   intermédiaires </a:t>
            </a:r>
          </a:p>
          <a:p>
            <a:r>
              <a:rPr lang="fr-FR" b="1" dirty="0" smtClean="0"/>
              <a:t>Au niveau d’un pays</a:t>
            </a:r>
            <a:r>
              <a:rPr lang="fr-FR" dirty="0" smtClean="0"/>
              <a:t>, la création de richesse est mesurée par son PIB (Produit intérieur brut) .</a:t>
            </a:r>
          </a:p>
          <a:p>
            <a:pPr marL="0" indent="0">
              <a:buNone/>
            </a:pPr>
            <a:r>
              <a:rPr lang="fr-FR" dirty="0" smtClean="0"/>
              <a:t>            </a:t>
            </a:r>
            <a:endParaRPr lang="fr-FR" dirty="0"/>
          </a:p>
        </p:txBody>
      </p:sp>
    </p:spTree>
    <p:extLst>
      <p:ext uri="{BB962C8B-B14F-4D97-AF65-F5344CB8AC3E}">
        <p14:creationId xmlns:p14="http://schemas.microsoft.com/office/powerpoint/2010/main" val="244105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lnSpcReduction="10000"/>
          </a:bodyPr>
          <a:lstStyle/>
          <a:p>
            <a:pPr algn="just"/>
            <a:r>
              <a:rPr lang="fr-FR" b="1" u="sng" dirty="0" smtClean="0"/>
              <a:t>PIB: </a:t>
            </a:r>
            <a:r>
              <a:rPr lang="fr-FR" dirty="0" smtClean="0"/>
              <a:t>Au niveau national, la richesse d’un pays se calcul par un indicateur appelé le produit intérieur brut (PIB).</a:t>
            </a:r>
          </a:p>
          <a:p>
            <a:pPr marL="0" indent="0" algn="just">
              <a:buNone/>
            </a:pPr>
            <a:endParaRPr lang="fr-FR" dirty="0" smtClean="0"/>
          </a:p>
          <a:p>
            <a:pPr marL="0" indent="0" algn="just">
              <a:buNone/>
            </a:pPr>
            <a:r>
              <a:rPr lang="fr-FR" b="1" dirty="0" smtClean="0"/>
              <a:t>PIB = Somme des valeurs ajoutées de toutes les entreprises sur le territoire national</a:t>
            </a:r>
          </a:p>
          <a:p>
            <a:pPr marL="0" indent="0" algn="just">
              <a:buNone/>
            </a:pPr>
            <a:endParaRPr lang="fr-FR" b="1" dirty="0"/>
          </a:p>
          <a:p>
            <a:pPr marL="0" indent="0" algn="just">
              <a:buNone/>
            </a:pPr>
            <a:r>
              <a:rPr lang="fr-FR" u="sng" dirty="0" smtClean="0"/>
              <a:t>Remarque: </a:t>
            </a:r>
            <a:r>
              <a:rPr lang="fr-FR" dirty="0" smtClean="0"/>
              <a:t>Le PIB prend en compte toutes les entreprises situées sur le territoire national y compris les entreprises étrangères, mais ne prend pas en compte les entreprises nationales situées </a:t>
            </a:r>
            <a:r>
              <a:rPr lang="fr-FR" dirty="0" smtClean="0">
                <a:latin typeface="Arial"/>
                <a:cs typeface="Arial"/>
              </a:rPr>
              <a:t>à</a:t>
            </a:r>
            <a:r>
              <a:rPr lang="fr-FR" dirty="0" smtClean="0"/>
              <a:t> l’ étranger. </a:t>
            </a:r>
          </a:p>
          <a:p>
            <a:endParaRPr lang="fr-FR" dirty="0"/>
          </a:p>
        </p:txBody>
      </p:sp>
    </p:spTree>
    <p:extLst>
      <p:ext uri="{BB962C8B-B14F-4D97-AF65-F5344CB8AC3E}">
        <p14:creationId xmlns:p14="http://schemas.microsoft.com/office/powerpoint/2010/main" val="4063310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lnSpcReduction="10000"/>
          </a:bodyPr>
          <a:lstStyle/>
          <a:p>
            <a:pPr algn="just"/>
            <a:r>
              <a:rPr lang="fr-FR" b="1" u="sng" dirty="0" smtClean="0"/>
              <a:t>PNB: </a:t>
            </a:r>
            <a:r>
              <a:rPr lang="fr-FR" dirty="0" smtClean="0"/>
              <a:t>Le produit national brut correspond </a:t>
            </a:r>
            <a:r>
              <a:rPr lang="fr-FR" dirty="0" smtClean="0">
                <a:latin typeface="Arial"/>
                <a:cs typeface="Arial"/>
              </a:rPr>
              <a:t>à</a:t>
            </a:r>
            <a:r>
              <a:rPr lang="fr-FR" dirty="0" smtClean="0"/>
              <a:t> la richesse créée par les entreprises d’une même nationalité qu’elles soient sur le territoire national ou </a:t>
            </a:r>
            <a:r>
              <a:rPr lang="fr-FR" dirty="0" smtClean="0">
                <a:latin typeface="Arial"/>
                <a:cs typeface="Arial"/>
              </a:rPr>
              <a:t>à</a:t>
            </a:r>
            <a:r>
              <a:rPr lang="fr-FR" dirty="0" smtClean="0"/>
              <a:t> l’ étranger. </a:t>
            </a:r>
          </a:p>
          <a:p>
            <a:endParaRPr lang="fr-FR" dirty="0"/>
          </a:p>
          <a:p>
            <a:pPr marL="0" indent="0" algn="ctr">
              <a:buNone/>
            </a:pPr>
            <a:r>
              <a:rPr lang="fr-FR" b="1" dirty="0" smtClean="0"/>
              <a:t>PNB= PIB – VA des entreprises étrangères sur le territoire national + VA des entreprises nationales </a:t>
            </a:r>
            <a:r>
              <a:rPr lang="fr-FR" b="1" dirty="0" smtClean="0">
                <a:latin typeface="Arial"/>
                <a:cs typeface="Arial"/>
              </a:rPr>
              <a:t>à</a:t>
            </a:r>
            <a:r>
              <a:rPr lang="fr-FR" b="1" dirty="0" smtClean="0"/>
              <a:t> l’ étranger </a:t>
            </a:r>
          </a:p>
          <a:p>
            <a:pPr marL="0" indent="0" algn="ctr">
              <a:buNone/>
            </a:pPr>
            <a:endParaRPr lang="fr-FR" b="1" dirty="0" smtClean="0"/>
          </a:p>
          <a:p>
            <a:pPr marL="0" indent="0" algn="just">
              <a:buNone/>
            </a:pPr>
            <a:r>
              <a:rPr lang="fr-FR" b="1" i="1" u="sng" dirty="0" smtClean="0"/>
              <a:t>Remarque: </a:t>
            </a:r>
            <a:r>
              <a:rPr lang="fr-FR" dirty="0" smtClean="0"/>
              <a:t>Le PNB libanais prend donc en compte la production des entreprises libanaises au Liban et </a:t>
            </a:r>
            <a:r>
              <a:rPr lang="fr-FR" dirty="0" smtClean="0">
                <a:latin typeface="Arial"/>
                <a:cs typeface="Arial"/>
              </a:rPr>
              <a:t>à</a:t>
            </a:r>
            <a:r>
              <a:rPr lang="fr-FR" dirty="0" smtClean="0"/>
              <a:t> l’ étranger et ne prend pas en compte la production des entreprises étrangères au Liban .</a:t>
            </a:r>
            <a:endParaRPr lang="fr-FR" dirty="0"/>
          </a:p>
        </p:txBody>
      </p:sp>
    </p:spTree>
    <p:extLst>
      <p:ext uri="{BB962C8B-B14F-4D97-AF65-F5344CB8AC3E}">
        <p14:creationId xmlns:p14="http://schemas.microsoft.com/office/powerpoint/2010/main" val="1089126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707"/>
            <a:ext cx="8229600" cy="1143000"/>
          </a:xfrm>
        </p:spPr>
        <p:txBody>
          <a:bodyPr/>
          <a:lstStyle/>
          <a:p>
            <a:r>
              <a:rPr lang="fr-FR" dirty="0" smtClean="0"/>
              <a:t>La croissance </a:t>
            </a:r>
            <a:endParaRPr lang="fr-FR"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066800"/>
                <a:ext cx="8229600" cy="5638800"/>
              </a:xfrm>
            </p:spPr>
            <p:txBody>
              <a:bodyPr>
                <a:normAutofit fontScale="77500" lnSpcReduction="20000"/>
              </a:bodyPr>
              <a:lstStyle/>
              <a:p>
                <a:r>
                  <a:rPr lang="fr-FR" dirty="0" smtClean="0"/>
                  <a:t>La </a:t>
                </a:r>
                <a:r>
                  <a:rPr lang="fr-FR" b="1" dirty="0" smtClean="0"/>
                  <a:t>croissance</a:t>
                </a:r>
                <a:r>
                  <a:rPr lang="fr-FR" dirty="0" smtClean="0"/>
                  <a:t> désigne l’augmentation de la richesse créée par un pays. </a:t>
                </a:r>
              </a:p>
              <a:p>
                <a:pPr marL="0" indent="0">
                  <a:buNone/>
                </a:pPr>
                <a:endParaRPr lang="fr-FR" dirty="0" smtClean="0"/>
              </a:p>
              <a:p>
                <a:r>
                  <a:rPr lang="fr-FR" dirty="0" smtClean="0"/>
                  <a:t>La croissance se mesure par la variation d’un indicateur pertinent pour exprimer la richesse, le plus souvent le PIB. </a:t>
                </a:r>
                <a:endParaRPr lang="fr-FR" u="sng" dirty="0"/>
              </a:p>
              <a:p>
                <a:endParaRPr lang="fr-FR" u="sng" dirty="0" smtClean="0"/>
              </a:p>
              <a:p>
                <a:r>
                  <a:rPr lang="fr-FR" u="sng" dirty="0" smtClean="0"/>
                  <a:t>Le taux de croissance </a:t>
                </a:r>
              </a:p>
              <a:p>
                <a:pPr marL="0" indent="0" algn="just">
                  <a:buNone/>
                </a:pPr>
                <a:r>
                  <a:rPr lang="fr-FR" dirty="0" smtClean="0"/>
                  <a:t>Quand on parle de croissance, on parle de croissance du PIB. La croissance est donc un taux de variation du PIB ,elle représente l’accroissement de la richesse créée par l’ ensemble des entreprises dans un pays. </a:t>
                </a:r>
              </a:p>
              <a:p>
                <a:pPr marL="0" indent="0">
                  <a:buNone/>
                </a:pPr>
                <a:endParaRPr lang="fr-FR" dirty="0"/>
              </a:p>
              <a:p>
                <a:pPr marL="0" indent="0" algn="ctr">
                  <a:buNone/>
                </a:pPr>
                <a14:m>
                  <m:oMath xmlns:m="http://schemas.openxmlformats.org/officeDocument/2006/math">
                    <m:r>
                      <a:rPr lang="fr-FR" b="1" i="1" dirty="0" smtClean="0">
                        <a:latin typeface="Cambria Math"/>
                      </a:rPr>
                      <m:t>𝑻𝒂𝒖𝒙</m:t>
                    </m:r>
                    <m:r>
                      <a:rPr lang="fr-FR" b="1" i="1" dirty="0" smtClean="0">
                        <a:latin typeface="Cambria Math"/>
                      </a:rPr>
                      <m:t> </m:t>
                    </m:r>
                    <m:r>
                      <a:rPr lang="fr-FR" b="1" i="1" dirty="0" smtClean="0">
                        <a:latin typeface="Cambria Math"/>
                      </a:rPr>
                      <m:t>𝒅𝒆</m:t>
                    </m:r>
                    <m:r>
                      <a:rPr lang="fr-FR" b="1" i="1" dirty="0" smtClean="0">
                        <a:latin typeface="Cambria Math"/>
                      </a:rPr>
                      <m:t> </m:t>
                    </m:r>
                    <m:r>
                      <a:rPr lang="fr-FR" b="1" i="1" dirty="0" smtClean="0">
                        <a:latin typeface="Cambria Math"/>
                      </a:rPr>
                      <m:t>𝒄𝒓𝒐𝒊𝒔𝒔𝒂𝒏𝒄𝒆</m:t>
                    </m:r>
                    <m:r>
                      <a:rPr lang="fr-FR" b="1" i="1" dirty="0" smtClean="0">
                        <a:latin typeface="Cambria Math"/>
                      </a:rPr>
                      <m:t> </m:t>
                    </m:r>
                  </m:oMath>
                </a14:m>
                <a:r>
                  <a:rPr lang="fr-FR" dirty="0" smtClean="0"/>
                  <a:t>= </a:t>
                </a:r>
                <a:endParaRPr lang="fr-FR" i="1" dirty="0">
                  <a:latin typeface="Cambria Math"/>
                </a:endParaRPr>
              </a:p>
              <a:p>
                <a:pPr marL="0" indent="0" algn="ctr">
                  <a:buNone/>
                </a:pPr>
                <a14:m>
                  <m:oMathPara xmlns:m="http://schemas.openxmlformats.org/officeDocument/2006/math">
                    <m:oMathParaPr>
                      <m:jc m:val="centerGroup"/>
                    </m:oMathParaPr>
                    <m:oMath xmlns:m="http://schemas.openxmlformats.org/officeDocument/2006/math">
                      <m:f>
                        <m:fPr>
                          <m:ctrlPr>
                            <a:rPr lang="fr-FR" i="1" smtClean="0">
                              <a:latin typeface="Cambria Math"/>
                            </a:rPr>
                          </m:ctrlPr>
                        </m:fPr>
                        <m:num>
                          <m:r>
                            <a:rPr lang="en-US" b="0" i="1" smtClean="0">
                              <a:latin typeface="Cambria Math"/>
                            </a:rPr>
                            <m:t>𝑃𝐼𝐵</m:t>
                          </m:r>
                          <m:r>
                            <a:rPr lang="en-US" b="0" i="1" smtClean="0">
                              <a:latin typeface="Cambria Math"/>
                            </a:rPr>
                            <m:t> 2è</m:t>
                          </m:r>
                          <m:r>
                            <a:rPr lang="en-US" b="0" i="1" smtClean="0">
                              <a:latin typeface="Cambria Math"/>
                            </a:rPr>
                            <m:t>𝑚𝑒</m:t>
                          </m:r>
                          <m:r>
                            <a:rPr lang="en-US" b="0" i="1" smtClean="0">
                              <a:latin typeface="Cambria Math"/>
                            </a:rPr>
                            <m:t> </m:t>
                          </m:r>
                          <m:r>
                            <a:rPr lang="en-US" b="0" i="1" smtClean="0">
                              <a:latin typeface="Cambria Math"/>
                            </a:rPr>
                            <m:t>𝑃𝑒𝑟𝑖𝑜𝑑𝑒</m:t>
                          </m:r>
                          <m:r>
                            <a:rPr lang="en-US" b="0" i="1" smtClean="0">
                              <a:latin typeface="Cambria Math"/>
                            </a:rPr>
                            <m:t> −</m:t>
                          </m:r>
                          <m:r>
                            <a:rPr lang="en-US" b="0" i="1" smtClean="0">
                              <a:latin typeface="Cambria Math"/>
                            </a:rPr>
                            <m:t>𝑃𝐼𝐵</m:t>
                          </m:r>
                          <m:r>
                            <a:rPr lang="en-US" b="0" i="1" smtClean="0">
                              <a:latin typeface="Cambria Math"/>
                            </a:rPr>
                            <m:t> 1è</m:t>
                          </m:r>
                          <m:r>
                            <a:rPr lang="en-US" b="0" i="1" smtClean="0">
                              <a:latin typeface="Cambria Math"/>
                            </a:rPr>
                            <m:t>𝑟𝑒</m:t>
                          </m:r>
                          <m:r>
                            <a:rPr lang="en-US" b="0" i="1" smtClean="0">
                              <a:latin typeface="Cambria Math"/>
                            </a:rPr>
                            <m:t> </m:t>
                          </m:r>
                          <m:r>
                            <a:rPr lang="en-US" b="0" i="1" smtClean="0">
                              <a:latin typeface="Cambria Math"/>
                            </a:rPr>
                            <m:t>𝑝𝑒𝑟𝑖𝑜𝑑𝑒</m:t>
                          </m:r>
                          <m:r>
                            <a:rPr lang="en-US" b="0" i="1" smtClean="0">
                              <a:latin typeface="Cambria Math"/>
                            </a:rPr>
                            <m:t> </m:t>
                          </m:r>
                        </m:num>
                        <m:den>
                          <m:r>
                            <a:rPr lang="en-US" b="0" i="1" smtClean="0">
                              <a:latin typeface="Cambria Math"/>
                            </a:rPr>
                            <m:t>𝑃𝐼𝐵</m:t>
                          </m:r>
                          <m:r>
                            <a:rPr lang="en-US" b="0" i="1" smtClean="0">
                              <a:latin typeface="Cambria Math"/>
                            </a:rPr>
                            <m:t> 1è</m:t>
                          </m:r>
                          <m:r>
                            <a:rPr lang="en-US" b="0" i="1" smtClean="0">
                              <a:latin typeface="Cambria Math"/>
                            </a:rPr>
                            <m:t>𝑟𝑒</m:t>
                          </m:r>
                          <m:r>
                            <a:rPr lang="en-US" b="0" i="1" smtClean="0">
                              <a:latin typeface="Cambria Math"/>
                            </a:rPr>
                            <m:t> </m:t>
                          </m:r>
                          <m:r>
                            <a:rPr lang="en-US" b="0" i="1" smtClean="0">
                              <a:latin typeface="Cambria Math"/>
                            </a:rPr>
                            <m:t>𝑝𝑒𝑟𝑖𝑜𝑑𝑒</m:t>
                          </m:r>
                          <m:r>
                            <a:rPr lang="en-US" b="0" i="1" smtClean="0">
                              <a:latin typeface="Cambria Math"/>
                            </a:rPr>
                            <m:t> </m:t>
                          </m:r>
                        </m:den>
                      </m:f>
                    </m:oMath>
                  </m:oMathPara>
                </a14:m>
                <a:endParaRPr lang="fr-FR"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066800"/>
                <a:ext cx="8229600" cy="5638800"/>
              </a:xfrm>
              <a:blipFill rotWithShape="1">
                <a:blip r:embed="rId2"/>
                <a:stretch>
                  <a:fillRect l="-1185" t="-1946" r="-1185"/>
                </a:stretch>
              </a:blipFill>
            </p:spPr>
            <p:txBody>
              <a:bodyPr/>
              <a:lstStyle/>
              <a:p>
                <a:r>
                  <a:rPr lang="fr-FR">
                    <a:noFill/>
                  </a:rPr>
                  <a:t> </a:t>
                </a:r>
              </a:p>
            </p:txBody>
          </p:sp>
        </mc:Fallback>
      </mc:AlternateContent>
    </p:spTree>
    <p:extLst>
      <p:ext uri="{BB962C8B-B14F-4D97-AF65-F5344CB8AC3E}">
        <p14:creationId xmlns:p14="http://schemas.microsoft.com/office/powerpoint/2010/main" val="1484782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La croissance</a:t>
            </a:r>
            <a:endParaRPr lang="fr-FR" dirty="0"/>
          </a:p>
        </p:txBody>
      </p:sp>
      <p:sp>
        <p:nvSpPr>
          <p:cNvPr id="3" name="Content Placeholder 2"/>
          <p:cNvSpPr>
            <a:spLocks noGrp="1"/>
          </p:cNvSpPr>
          <p:nvPr>
            <p:ph idx="1"/>
          </p:nvPr>
        </p:nvSpPr>
        <p:spPr>
          <a:xfrm>
            <a:off x="457200" y="1600200"/>
            <a:ext cx="8229600" cy="5029200"/>
          </a:xfrm>
        </p:spPr>
        <p:txBody>
          <a:bodyPr>
            <a:normAutofit lnSpcReduction="10000"/>
          </a:bodyPr>
          <a:lstStyle/>
          <a:p>
            <a:pPr algn="just"/>
            <a:r>
              <a:rPr lang="fr-FR" dirty="0" smtClean="0"/>
              <a:t>La croissance s’exprime toujours en pourcentage. </a:t>
            </a:r>
          </a:p>
          <a:p>
            <a:pPr marL="0" indent="0" algn="just">
              <a:buNone/>
            </a:pPr>
            <a:endParaRPr lang="fr-FR" dirty="0" smtClean="0"/>
          </a:p>
          <a:p>
            <a:pPr algn="just"/>
            <a:r>
              <a:rPr lang="fr-FR" dirty="0" smtClean="0"/>
              <a:t>La variation de la croissance s’exprime donc en ‘ </a:t>
            </a:r>
            <a:r>
              <a:rPr lang="fr-FR" b="1" dirty="0" smtClean="0"/>
              <a:t>points</a:t>
            </a:r>
            <a:r>
              <a:rPr lang="fr-FR" dirty="0" smtClean="0"/>
              <a:t>’ .</a:t>
            </a:r>
          </a:p>
          <a:p>
            <a:pPr algn="just"/>
            <a:endParaRPr lang="fr-FR" dirty="0" smtClean="0"/>
          </a:p>
          <a:p>
            <a:pPr algn="just"/>
            <a:r>
              <a:rPr lang="fr-FR" dirty="0" smtClean="0"/>
              <a:t>Un taux de croissance qui passe de 2.2 % a 2 % correspond a une perte de croissance de 0.2 points. C’est alors un ralentissement de la croissance mais pas une diminution du PIB.</a:t>
            </a:r>
            <a:endParaRPr lang="fr-FR" dirty="0"/>
          </a:p>
        </p:txBody>
      </p:sp>
    </p:spTree>
    <p:extLst>
      <p:ext uri="{BB962C8B-B14F-4D97-AF65-F5344CB8AC3E}">
        <p14:creationId xmlns:p14="http://schemas.microsoft.com/office/powerpoint/2010/main" val="1292635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Les formes de la croissance</a:t>
            </a:r>
            <a:endParaRPr lang="fr-FR" dirty="0"/>
          </a:p>
        </p:txBody>
      </p:sp>
      <p:sp>
        <p:nvSpPr>
          <p:cNvPr id="3" name="Content Placeholder 2"/>
          <p:cNvSpPr>
            <a:spLocks noGrp="1"/>
          </p:cNvSpPr>
          <p:nvPr>
            <p:ph idx="1"/>
          </p:nvPr>
        </p:nvSpPr>
        <p:spPr>
          <a:xfrm>
            <a:off x="457200" y="1371600"/>
            <a:ext cx="8229600" cy="5486400"/>
          </a:xfrm>
        </p:spPr>
        <p:txBody>
          <a:bodyPr>
            <a:normAutofit fontScale="92500" lnSpcReduction="10000"/>
          </a:bodyPr>
          <a:lstStyle/>
          <a:p>
            <a:pPr algn="just"/>
            <a:r>
              <a:rPr lang="fr-FR" dirty="0" smtClean="0"/>
              <a:t>On distingue 2 formes principales de croissance.</a:t>
            </a:r>
          </a:p>
          <a:p>
            <a:pPr marL="0" indent="0" algn="just">
              <a:buNone/>
            </a:pPr>
            <a:r>
              <a:rPr lang="fr-FR" dirty="0" smtClean="0"/>
              <a:t>- </a:t>
            </a:r>
            <a:r>
              <a:rPr lang="fr-FR" b="1" dirty="0" smtClean="0"/>
              <a:t>La croissance  est dite extensive </a:t>
            </a:r>
            <a:r>
              <a:rPr lang="fr-FR" dirty="0" smtClean="0"/>
              <a:t>quand elle correspond </a:t>
            </a:r>
            <a:r>
              <a:rPr lang="fr-FR" dirty="0">
                <a:latin typeface="Arial"/>
                <a:cs typeface="Arial"/>
              </a:rPr>
              <a:t>à</a:t>
            </a:r>
            <a:r>
              <a:rPr lang="fr-FR" dirty="0" smtClean="0"/>
              <a:t> une augmentation des quantités de facteurs de production. Elle est alors créatrice d’emplois. (Exemple: une entreprise décide de produire un bien supplémentaire)</a:t>
            </a:r>
          </a:p>
          <a:p>
            <a:pPr marL="0" indent="0" algn="just">
              <a:buNone/>
            </a:pPr>
            <a:r>
              <a:rPr lang="fr-FR" dirty="0" smtClean="0"/>
              <a:t>- </a:t>
            </a:r>
            <a:r>
              <a:rPr lang="fr-FR" b="1" dirty="0" smtClean="0"/>
              <a:t>La croissance est dite intensive </a:t>
            </a:r>
            <a:r>
              <a:rPr lang="fr-FR" dirty="0" smtClean="0"/>
              <a:t>si elle découle de gains de productivité. La production augmente sans augmentation du volume de facteurs de production,  sans création d’emplois. ( Exemple: une entreprise décide d’augmenter sa production en réorganisant le travail) </a:t>
            </a:r>
          </a:p>
          <a:p>
            <a:endParaRPr lang="fr-FR" dirty="0"/>
          </a:p>
        </p:txBody>
      </p:sp>
    </p:spTree>
    <p:extLst>
      <p:ext uri="{BB962C8B-B14F-4D97-AF65-F5344CB8AC3E}">
        <p14:creationId xmlns:p14="http://schemas.microsoft.com/office/powerpoint/2010/main" val="2923748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Les phases de la croissance</a:t>
            </a:r>
            <a:endParaRPr lang="fr-FR" dirty="0"/>
          </a:p>
        </p:txBody>
      </p:sp>
      <p:sp>
        <p:nvSpPr>
          <p:cNvPr id="3" name="Content Placeholder 2"/>
          <p:cNvSpPr>
            <a:spLocks noGrp="1"/>
          </p:cNvSpPr>
          <p:nvPr>
            <p:ph idx="1"/>
          </p:nvPr>
        </p:nvSpPr>
        <p:spPr>
          <a:xfrm>
            <a:off x="457200" y="1600200"/>
            <a:ext cx="8229600" cy="5257800"/>
          </a:xfrm>
        </p:spPr>
        <p:txBody>
          <a:bodyPr>
            <a:normAutofit/>
          </a:bodyPr>
          <a:lstStyle/>
          <a:p>
            <a:pPr algn="just"/>
            <a:r>
              <a:rPr lang="fr-FR" dirty="0"/>
              <a:t>En observant l’évolution du PIB (Produit Intérieur Brut) </a:t>
            </a:r>
            <a:r>
              <a:rPr lang="fr-FR" dirty="0" smtClean="0"/>
              <a:t>, les </a:t>
            </a:r>
            <a:r>
              <a:rPr lang="fr-FR" dirty="0"/>
              <a:t>économistes ont constaté que les </a:t>
            </a:r>
            <a:r>
              <a:rPr lang="fr-FR" b="1" dirty="0"/>
              <a:t>variations à la hausse étaient souvent suivies de baisses</a:t>
            </a:r>
            <a:r>
              <a:rPr lang="fr-FR" dirty="0"/>
              <a:t> reflétant un ralentissement de l’activité économique. </a:t>
            </a:r>
            <a:endParaRPr lang="fr-FR" dirty="0" smtClean="0"/>
          </a:p>
          <a:p>
            <a:pPr algn="just"/>
            <a:r>
              <a:rPr lang="fr-FR" dirty="0" smtClean="0"/>
              <a:t>En </a:t>
            </a:r>
            <a:r>
              <a:rPr lang="fr-FR" dirty="0"/>
              <a:t>analysant ces variations sur de longues périodes, ils ont observé que ces fluctuations étaient régulières et formaient ce qu’ils ont appelé des </a:t>
            </a:r>
            <a:r>
              <a:rPr lang="fr-FR" b="1" dirty="0"/>
              <a:t>cycles</a:t>
            </a:r>
            <a:r>
              <a:rPr lang="fr-FR" dirty="0"/>
              <a:t>.</a:t>
            </a:r>
          </a:p>
        </p:txBody>
      </p:sp>
    </p:spTree>
    <p:extLst>
      <p:ext uri="{BB962C8B-B14F-4D97-AF65-F5344CB8AC3E}">
        <p14:creationId xmlns:p14="http://schemas.microsoft.com/office/powerpoint/2010/main" val="107577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229600" cy="1143000"/>
          </a:xfrm>
        </p:spPr>
        <p:txBody>
          <a:bodyPr>
            <a:normAutofit/>
          </a:bodyPr>
          <a:lstStyle/>
          <a:p>
            <a:r>
              <a:rPr lang="fr-FR" sz="3600" dirty="0" smtClean="0"/>
              <a:t>Les phases de la croissance</a:t>
            </a:r>
            <a:endParaRPr lang="fr-FR" sz="3600" dirty="0"/>
          </a:p>
        </p:txBody>
      </p:sp>
      <p:sp>
        <p:nvSpPr>
          <p:cNvPr id="3" name="Content Placeholder 2"/>
          <p:cNvSpPr>
            <a:spLocks noGrp="1"/>
          </p:cNvSpPr>
          <p:nvPr>
            <p:ph idx="1"/>
          </p:nvPr>
        </p:nvSpPr>
        <p:spPr>
          <a:xfrm>
            <a:off x="533400" y="152400"/>
            <a:ext cx="8229600" cy="6705600"/>
          </a:xfrm>
        </p:spPr>
        <p:txBody>
          <a:bodyPr>
            <a:normAutofit fontScale="70000" lnSpcReduction="20000"/>
          </a:bodyPr>
          <a:lstStyle/>
          <a:p>
            <a:pPr marL="514350" indent="-514350">
              <a:buAutoNum type="arabicPeriod"/>
            </a:pPr>
            <a:endParaRPr lang="fr-FR" b="1" dirty="0" smtClean="0"/>
          </a:p>
          <a:p>
            <a:pPr marL="514350" indent="-514350" algn="just">
              <a:buAutoNum type="arabicPeriod"/>
            </a:pPr>
            <a:endParaRPr lang="fr-FR" b="1" dirty="0" smtClean="0"/>
          </a:p>
          <a:p>
            <a:pPr marL="514350" indent="-514350" algn="just">
              <a:buAutoNum type="arabicPeriod"/>
            </a:pPr>
            <a:r>
              <a:rPr lang="fr-FR" b="1" dirty="0" smtClean="0"/>
              <a:t>Les </a:t>
            </a:r>
            <a:r>
              <a:rPr lang="fr-FR" b="1" dirty="0"/>
              <a:t>fluctuations </a:t>
            </a:r>
            <a:r>
              <a:rPr lang="fr-FR" b="1" dirty="0" smtClean="0"/>
              <a:t>économiques</a:t>
            </a:r>
            <a:endParaRPr lang="fr-FR" b="1" dirty="0"/>
          </a:p>
          <a:p>
            <a:pPr marL="0" indent="0" algn="just">
              <a:buNone/>
            </a:pPr>
            <a:r>
              <a:rPr lang="fr-FR" b="1" dirty="0" smtClean="0"/>
              <a:t>     a</a:t>
            </a:r>
            <a:r>
              <a:rPr lang="fr-FR" dirty="0"/>
              <a:t>. La notion de </a:t>
            </a:r>
            <a:r>
              <a:rPr lang="fr-FR" dirty="0" smtClean="0"/>
              <a:t>cycle</a:t>
            </a:r>
          </a:p>
          <a:p>
            <a:pPr marL="0" indent="0" algn="just">
              <a:buNone/>
            </a:pPr>
            <a:endParaRPr lang="fr-FR" b="1" dirty="0"/>
          </a:p>
          <a:p>
            <a:pPr marL="0" indent="0">
              <a:buNone/>
            </a:pPr>
            <a:r>
              <a:rPr lang="fr-FR" dirty="0"/>
              <a:t>Le cycle est un </a:t>
            </a:r>
            <a:r>
              <a:rPr lang="fr-FR" b="1" dirty="0"/>
              <a:t>phénomène répétitif</a:t>
            </a:r>
            <a:r>
              <a:rPr lang="fr-FR" dirty="0"/>
              <a:t>, caractérisé par une </a:t>
            </a:r>
            <a:r>
              <a:rPr lang="fr-FR" b="1" dirty="0"/>
              <a:t>succession de phases de hausse puis de baisse de la production</a:t>
            </a:r>
            <a:r>
              <a:rPr lang="fr-FR" dirty="0"/>
              <a:t>. Un cycle comprend </a:t>
            </a:r>
            <a:r>
              <a:rPr lang="fr-FR" b="1" dirty="0" smtClean="0"/>
              <a:t>4 </a:t>
            </a:r>
            <a:r>
              <a:rPr lang="fr-FR" b="1" dirty="0"/>
              <a:t>phases </a:t>
            </a:r>
            <a:r>
              <a:rPr lang="fr-FR" dirty="0" smtClean="0"/>
              <a:t>:</a:t>
            </a:r>
            <a:r>
              <a:rPr lang="fr-FR" dirty="0"/>
              <a:t/>
            </a:r>
            <a:br>
              <a:rPr lang="fr-FR" dirty="0"/>
            </a:br>
            <a:r>
              <a:rPr lang="fr-FR" dirty="0"/>
              <a:t> </a:t>
            </a:r>
            <a:br>
              <a:rPr lang="fr-FR" dirty="0"/>
            </a:br>
            <a:r>
              <a:rPr lang="fr-FR" dirty="0"/>
              <a:t>• </a:t>
            </a:r>
            <a:r>
              <a:rPr lang="fr-FR" b="1" dirty="0"/>
              <a:t>l’expansion</a:t>
            </a:r>
            <a:r>
              <a:rPr lang="fr-FR" dirty="0"/>
              <a:t> : c’est la </a:t>
            </a:r>
            <a:r>
              <a:rPr lang="fr-FR" b="1" dirty="0"/>
              <a:t>phase ascendante</a:t>
            </a:r>
            <a:r>
              <a:rPr lang="fr-FR" dirty="0"/>
              <a:t> du cycle qui s’accompagne d’un </a:t>
            </a:r>
            <a:r>
              <a:rPr lang="fr-FR" b="1" dirty="0"/>
              <a:t>accroissement de la production</a:t>
            </a:r>
            <a:r>
              <a:rPr lang="fr-FR" dirty="0"/>
              <a:t>, des </a:t>
            </a:r>
            <a:r>
              <a:rPr lang="fr-FR" dirty="0" smtClean="0"/>
              <a:t>investissements, des emplois.</a:t>
            </a:r>
            <a:r>
              <a:rPr lang="fr-FR" dirty="0"/>
              <a:t/>
            </a:r>
            <a:br>
              <a:rPr lang="fr-FR" dirty="0"/>
            </a:br>
            <a:r>
              <a:rPr lang="fr-FR" dirty="0"/>
              <a:t> </a:t>
            </a:r>
            <a:br>
              <a:rPr lang="fr-FR" dirty="0"/>
            </a:br>
            <a:r>
              <a:rPr lang="fr-FR" dirty="0"/>
              <a:t>• </a:t>
            </a:r>
            <a:r>
              <a:rPr lang="fr-FR" b="1" dirty="0"/>
              <a:t>la crise</a:t>
            </a:r>
            <a:r>
              <a:rPr lang="fr-FR" dirty="0"/>
              <a:t> : c’est le </a:t>
            </a:r>
            <a:r>
              <a:rPr lang="fr-FR" b="1" dirty="0"/>
              <a:t>point de retournement</a:t>
            </a:r>
            <a:r>
              <a:rPr lang="fr-FR" dirty="0"/>
              <a:t> du cycle qui se traduit par une </a:t>
            </a:r>
            <a:r>
              <a:rPr lang="fr-FR" b="1" dirty="0"/>
              <a:t>crise boursière</a:t>
            </a:r>
            <a:r>
              <a:rPr lang="fr-FR" dirty="0"/>
              <a:t>, une chute des investissements, un essoufflement de la demande.</a:t>
            </a:r>
            <a:br>
              <a:rPr lang="fr-FR" dirty="0"/>
            </a:br>
            <a:r>
              <a:rPr lang="fr-FR" dirty="0"/>
              <a:t> </a:t>
            </a:r>
            <a:br>
              <a:rPr lang="fr-FR" dirty="0"/>
            </a:br>
            <a:r>
              <a:rPr lang="fr-FR" dirty="0"/>
              <a:t>• </a:t>
            </a:r>
            <a:r>
              <a:rPr lang="fr-FR" b="1" dirty="0"/>
              <a:t>la récession</a:t>
            </a:r>
            <a:r>
              <a:rPr lang="fr-FR" dirty="0"/>
              <a:t> : c’est la </a:t>
            </a:r>
            <a:r>
              <a:rPr lang="fr-FR" b="1" dirty="0"/>
              <a:t>phase descendante</a:t>
            </a:r>
            <a:r>
              <a:rPr lang="fr-FR" dirty="0"/>
              <a:t> du cycle. Elle se caractérise par un </a:t>
            </a:r>
            <a:r>
              <a:rPr lang="fr-FR" b="1" dirty="0"/>
              <a:t>ralentissement de l’activité économique</a:t>
            </a:r>
            <a:r>
              <a:rPr lang="fr-FR" dirty="0"/>
              <a:t>. Si ce ralentissement est très important, on parle alors de </a:t>
            </a:r>
            <a:r>
              <a:rPr lang="fr-FR" b="1" dirty="0"/>
              <a:t>dépression.</a:t>
            </a:r>
            <a:r>
              <a:rPr lang="fr-FR" dirty="0"/>
              <a:t/>
            </a:r>
            <a:br>
              <a:rPr lang="fr-FR" dirty="0"/>
            </a:br>
            <a:r>
              <a:rPr lang="fr-FR" dirty="0"/>
              <a:t> </a:t>
            </a:r>
            <a:br>
              <a:rPr lang="fr-FR" dirty="0"/>
            </a:br>
            <a:r>
              <a:rPr lang="fr-FR" dirty="0"/>
              <a:t>• </a:t>
            </a:r>
            <a:r>
              <a:rPr lang="fr-FR" b="1" dirty="0"/>
              <a:t>la reprise</a:t>
            </a:r>
            <a:r>
              <a:rPr lang="fr-FR" dirty="0"/>
              <a:t> : elle correspond au </a:t>
            </a:r>
            <a:r>
              <a:rPr lang="fr-FR" b="1" dirty="0"/>
              <a:t>deuxième point de retournement</a:t>
            </a:r>
            <a:r>
              <a:rPr lang="fr-FR" dirty="0"/>
              <a:t> du cycle et annonce une nouvelle période d’expansion.</a:t>
            </a:r>
          </a:p>
          <a:p>
            <a:endParaRPr lang="fr-FR" dirty="0"/>
          </a:p>
        </p:txBody>
      </p:sp>
    </p:spTree>
    <p:extLst>
      <p:ext uri="{BB962C8B-B14F-4D97-AF65-F5344CB8AC3E}">
        <p14:creationId xmlns:p14="http://schemas.microsoft.com/office/powerpoint/2010/main" val="596495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873</Words>
  <Application>Microsoft Office PowerPoint</Application>
  <PresentationFormat>On-screen Show (4:3)</PresentationFormat>
  <Paragraphs>113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Chapitre 7 ( Suite)</vt:lpstr>
      <vt:lpstr>La mesure de la richesse </vt:lpstr>
      <vt:lpstr>PowerPoint Presentation</vt:lpstr>
      <vt:lpstr>PowerPoint Presentation</vt:lpstr>
      <vt:lpstr>La croissance </vt:lpstr>
      <vt:lpstr>La croissance</vt:lpstr>
      <vt:lpstr>Les formes de la croissance</vt:lpstr>
      <vt:lpstr>Les phases de la croissance</vt:lpstr>
      <vt:lpstr>Les phases de la croissance</vt:lpstr>
      <vt:lpstr>Les phases de la croissance</vt:lpstr>
      <vt:lpstr>Les phases de la croissance</vt:lpstr>
      <vt:lpstr>Les phases de la croissance</vt:lpstr>
      <vt:lpstr>Les phases de la croissance</vt:lpstr>
      <vt:lpstr>Les phases de la croissance</vt:lpstr>
      <vt:lpstr>Calcul du PIB</vt:lpstr>
      <vt:lpstr>Calcul du PIB </vt:lpstr>
      <vt:lpstr>Calcul du PIB</vt:lpstr>
      <vt:lpstr>Calcul du PIB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7 ( Suite)</dc:title>
  <dc:creator>User</dc:creator>
  <cp:lastModifiedBy>User</cp:lastModifiedBy>
  <cp:revision>11</cp:revision>
  <dcterms:created xsi:type="dcterms:W3CDTF">2019-11-29T20:06:06Z</dcterms:created>
  <dcterms:modified xsi:type="dcterms:W3CDTF">2019-11-29T21:12:09Z</dcterms:modified>
</cp:coreProperties>
</file>